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Default Extension="pdf" ContentType="application/pdf"/>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3"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17" d="100"/>
          <a:sy n="117" d="100"/>
        </p:scale>
        <p:origin x="-6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p>
            <a:fld id="{53607CA8-D2CE-9A44-B509-4DB087906F0A}" type="datetimeFigureOut">
              <a:rPr lang="en-US" smtClean="0"/>
              <a:pPr/>
              <a:t>2/3/10</a:t>
            </a:fld>
            <a:endParaRPr lang="en-US"/>
          </a:p>
        </p:txBody>
      </p:sp>
      <p:sp>
        <p:nvSpPr>
          <p:cNvPr id="8" name="Footer Placeholder 7"/>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607CA8-D2CE-9A44-B509-4DB087906F0A}" type="datetimeFigureOut">
              <a:rPr lang="en-US" smtClean="0"/>
              <a:pPr/>
              <a:t>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607CA8-D2CE-9A44-B509-4DB087906F0A}" type="datetimeFigureOut">
              <a:rPr lang="en-US" smtClean="0"/>
              <a:pPr/>
              <a:t>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607CA8-D2CE-9A44-B509-4DB087906F0A}" type="datetimeFigureOut">
              <a:rPr lang="en-US" smtClean="0"/>
              <a:pPr/>
              <a:t>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3607CA8-D2CE-9A44-B509-4DB087906F0A}" type="datetimeFigureOut">
              <a:rPr lang="en-US" smtClean="0"/>
              <a:pPr/>
              <a:t>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607CA8-D2CE-9A44-B509-4DB087906F0A}" type="datetimeFigureOut">
              <a:rPr lang="en-US" smtClean="0"/>
              <a:pPr/>
              <a:t>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3607CA8-D2CE-9A44-B509-4DB087906F0A}" type="datetimeFigureOut">
              <a:rPr lang="en-US" smtClean="0"/>
              <a:pPr/>
              <a:t>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3607CA8-D2CE-9A44-B509-4DB087906F0A}" type="datetimeFigureOut">
              <a:rPr lang="en-US" smtClean="0"/>
              <a:pPr/>
              <a:t>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53607CA8-D2CE-9A44-B509-4DB087906F0A}" type="datetimeFigureOut">
              <a:rPr lang="en-US" smtClean="0"/>
              <a:pPr/>
              <a:t>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729865-71BA-9C40-8F09-CC435FE950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607CA8-D2CE-9A44-B509-4DB087906F0A}" type="datetimeFigureOut">
              <a:rPr lang="en-US" smtClean="0"/>
              <a:pPr/>
              <a:t>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3607CA8-D2CE-9A44-B509-4DB087906F0A}" type="datetimeFigureOut">
              <a:rPr lang="en-US" smtClean="0"/>
              <a:pPr/>
              <a:t>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729865-71BA-9C40-8F09-CC435FE950E0}"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53607CA8-D2CE-9A44-B509-4DB087906F0A}" type="datetimeFigureOut">
              <a:rPr lang="en-US" smtClean="0"/>
              <a:pPr/>
              <a:t>2/3/10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2B729865-71BA-9C40-8F09-CC435FE950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df"/><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df"/><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6" Type="http://schemas.openxmlformats.org/officeDocument/2006/relationships/hyperlink" Target="http://www.elearnspace.org/Articles/google_whitepaper.pdf" TargetMode="External"/><Relationship Id="rId4" Type="http://schemas.openxmlformats.org/officeDocument/2006/relationships/hyperlink" Target="http://en.wikipedia.org/wiki/George_Siemens" TargetMode="External"/><Relationship Id="rId1" Type="http://schemas.openxmlformats.org/officeDocument/2006/relationships/slideLayout" Target="../slideLayouts/slideLayout2.xml"/><Relationship Id="rId2" Type="http://schemas.openxmlformats.org/officeDocument/2006/relationships/hyperlink" Target="http://www.elearnspace.org/about.htm" TargetMode="External"/><Relationship Id="rId3" Type="http://schemas.openxmlformats.org/officeDocument/2006/relationships/hyperlink" Target="http://en.wikipedia.org/wiki/Connectivism" TargetMode="External"/><Relationship Id="rId5" Type="http://schemas.openxmlformats.org/officeDocument/2006/relationships/hyperlink" Target="http://www.itdl.org/Journal/Jan_05/article01.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hyperlink" Target="http://www.elearnspace.org/" TargetMode="External"/><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hyperlink" Target="https://tekri.athabascau.ca/"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df"/><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df"/><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George Siemens:</a:t>
            </a:r>
            <a:br>
              <a:rPr lang="en-US" sz="4800" dirty="0" smtClean="0"/>
            </a:br>
            <a:r>
              <a:rPr lang="en-US" sz="4000" i="1" dirty="0" smtClean="0"/>
              <a:t>The Theory of </a:t>
            </a:r>
            <a:r>
              <a:rPr lang="en-US" sz="4000" i="1" dirty="0" err="1" smtClean="0"/>
              <a:t>Connectivism</a:t>
            </a:r>
            <a:endParaRPr lang="en-US" sz="4000" i="1" dirty="0"/>
          </a:p>
        </p:txBody>
      </p:sp>
      <p:sp>
        <p:nvSpPr>
          <p:cNvPr id="3" name="Subtitle 2"/>
          <p:cNvSpPr>
            <a:spLocks noGrp="1"/>
          </p:cNvSpPr>
          <p:nvPr>
            <p:ph type="subTitle" idx="1"/>
          </p:nvPr>
        </p:nvSpPr>
        <p:spPr/>
        <p:txBody>
          <a:bodyPr>
            <a:normAutofit lnSpcReduction="10000"/>
          </a:bodyPr>
          <a:lstStyle/>
          <a:p>
            <a:r>
              <a:rPr lang="en-US" dirty="0" smtClean="0"/>
              <a:t>ED 530 Theorist Presentation</a:t>
            </a:r>
          </a:p>
          <a:p>
            <a:r>
              <a:rPr lang="en-US" dirty="0" smtClean="0"/>
              <a:t>Fall Semester 2010</a:t>
            </a:r>
          </a:p>
          <a:p>
            <a:r>
              <a:rPr lang="en-US" dirty="0" smtClean="0"/>
              <a:t>Nathan </a:t>
            </a:r>
            <a:r>
              <a:rPr lang="en-US" dirty="0" err="1" smtClean="0"/>
              <a:t>Shorb</a:t>
            </a:r>
            <a:endParaRPr lang="en-US"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Implications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a:bodyPr>
          <a:lstStyle/>
          <a:p>
            <a:r>
              <a:rPr lang="en-US" dirty="0" smtClean="0"/>
              <a:t>Management and leadership: diverse teams are important for fostering </a:t>
            </a:r>
            <a:r>
              <a:rPr lang="en-US" dirty="0" smtClean="0"/>
              <a:t>and exploring ideas</a:t>
            </a:r>
          </a:p>
          <a:p>
            <a:r>
              <a:rPr lang="en-US" dirty="0" smtClean="0"/>
              <a:t>Media, news, information: challenged by new technologies being open, real-time, and two-way</a:t>
            </a:r>
          </a:p>
          <a:p>
            <a:r>
              <a:rPr lang="en-US" dirty="0" smtClean="0"/>
              <a:t>Personal knowledge management considers organizational knowledge management</a:t>
            </a:r>
          </a:p>
          <a:p>
            <a:r>
              <a:rPr lang="en-US" dirty="0" smtClean="0"/>
              <a:t>Design of learning environments: collaborative rather than static</a:t>
            </a:r>
          </a:p>
          <a:p>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6" name="Picture 5" descr="j0233786.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858000" y="4127500"/>
            <a:ext cx="1764542" cy="13589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Conclusions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fontScale="92500" lnSpcReduction="10000"/>
          </a:bodyPr>
          <a:lstStyle/>
          <a:p>
            <a:r>
              <a:rPr lang="en-US" dirty="0" smtClean="0"/>
              <a:t>“Our </a:t>
            </a:r>
            <a:r>
              <a:rPr lang="en-US" dirty="0" smtClean="0"/>
              <a:t>ability to learn what we need for tomorrow is more important than what we know today. A real challenge for any learning theory is to actuate known knowledge at the point of application. When knowledge, however, is needed, but not known, the ability to plug into sources to meet the requirements becomes a vital skill. As knowledge continues to grow and evolve, access to what is needed</a:t>
            </a:r>
            <a:r>
              <a:rPr lang="en-US" dirty="0" smtClean="0"/>
              <a:t> is </a:t>
            </a:r>
            <a:r>
              <a:rPr lang="en-US" dirty="0" smtClean="0"/>
              <a:t>more</a:t>
            </a:r>
            <a:r>
              <a:rPr lang="en-US" dirty="0" smtClean="0"/>
              <a:t> </a:t>
            </a:r>
          </a:p>
          <a:p>
            <a:pPr>
              <a:buNone/>
            </a:pPr>
            <a:r>
              <a:rPr lang="en-US" dirty="0" smtClean="0"/>
              <a:t>	</a:t>
            </a:r>
            <a:r>
              <a:rPr lang="en-US" dirty="0" smtClean="0"/>
              <a:t>important </a:t>
            </a:r>
            <a:r>
              <a:rPr lang="en-US" dirty="0" smtClean="0"/>
              <a:t>than what the</a:t>
            </a:r>
            <a:r>
              <a:rPr lang="en-US" dirty="0" smtClean="0"/>
              <a:t> learner </a:t>
            </a:r>
          </a:p>
          <a:p>
            <a:pPr>
              <a:buNone/>
            </a:pPr>
            <a:r>
              <a:rPr lang="en-US" dirty="0" smtClean="0"/>
              <a:t>	</a:t>
            </a:r>
            <a:r>
              <a:rPr lang="en-US" dirty="0" smtClean="0"/>
              <a:t>currently </a:t>
            </a:r>
            <a:r>
              <a:rPr lang="en-US" dirty="0" smtClean="0"/>
              <a:t>possesses</a:t>
            </a:r>
            <a:r>
              <a:rPr lang="en-US" dirty="0" smtClean="0"/>
              <a:t>.”  </a:t>
            </a:r>
          </a:p>
          <a:p>
            <a:pPr>
              <a:buNone/>
            </a:pPr>
            <a:r>
              <a:rPr lang="en-US" dirty="0" smtClean="0"/>
              <a:t>						-Siemens</a:t>
            </a:r>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6" name="Picture 5" descr="j0233786.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858000" y="4127500"/>
            <a:ext cx="1764542" cy="13589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References</a:t>
            </a:r>
            <a:endParaRPr lang="en-US" dirty="0"/>
          </a:p>
        </p:txBody>
      </p:sp>
      <p:sp>
        <p:nvSpPr>
          <p:cNvPr id="29" name="Content Placeholder 28"/>
          <p:cNvSpPr>
            <a:spLocks noGrp="1"/>
          </p:cNvSpPr>
          <p:nvPr>
            <p:ph idx="1"/>
          </p:nvPr>
        </p:nvSpPr>
        <p:spPr>
          <a:xfrm>
            <a:off x="457200" y="530351"/>
            <a:ext cx="8183880" cy="5108449"/>
          </a:xfrm>
        </p:spPr>
        <p:txBody>
          <a:bodyPr>
            <a:noAutofit/>
          </a:bodyPr>
          <a:lstStyle/>
          <a:p>
            <a:r>
              <a:rPr lang="en-US" sz="2200" dirty="0" smtClean="0"/>
              <a:t>“About George Siemens,” </a:t>
            </a:r>
            <a:r>
              <a:rPr lang="en-US" sz="2200" u="sng" dirty="0" err="1" smtClean="0"/>
              <a:t>elearnspace.org</a:t>
            </a:r>
            <a:r>
              <a:rPr lang="en-US" sz="2200" u="sng" dirty="0" smtClean="0"/>
              <a:t>.</a:t>
            </a:r>
            <a:r>
              <a:rPr lang="en-US" sz="2200" dirty="0" smtClean="0"/>
              <a:t> January 8</a:t>
            </a:r>
            <a:r>
              <a:rPr lang="en-US" sz="2200" dirty="0" smtClean="0"/>
              <a:t>, 2010. </a:t>
            </a:r>
            <a:r>
              <a:rPr lang="en-US" sz="2200" dirty="0" smtClean="0">
                <a:hlinkClick r:id="rId2"/>
              </a:rPr>
              <a:t>http://www.elearnspace.org/about.</a:t>
            </a:r>
            <a:r>
              <a:rPr lang="en-US" sz="2200" dirty="0" smtClean="0">
                <a:hlinkClick r:id="rId2"/>
              </a:rPr>
              <a:t>htm</a:t>
            </a:r>
            <a:endParaRPr lang="en-US" sz="2200" dirty="0" smtClean="0"/>
          </a:p>
          <a:p>
            <a:r>
              <a:rPr lang="en-US" sz="2200" dirty="0" smtClean="0"/>
              <a:t>“</a:t>
            </a:r>
            <a:r>
              <a:rPr lang="en-US" sz="2200" dirty="0" err="1" smtClean="0"/>
              <a:t>Connectivism</a:t>
            </a:r>
            <a:r>
              <a:rPr lang="en-US" sz="2200" dirty="0" smtClean="0"/>
              <a:t>,” </a:t>
            </a:r>
            <a:r>
              <a:rPr lang="en-US" sz="2200" u="sng" dirty="0" err="1" smtClean="0"/>
              <a:t>Wikipedia.org</a:t>
            </a:r>
            <a:r>
              <a:rPr lang="en-US" sz="2200" u="sng" dirty="0" smtClean="0"/>
              <a:t>.</a:t>
            </a:r>
            <a:r>
              <a:rPr lang="en-US" sz="2200" dirty="0" smtClean="0"/>
              <a:t> December 23, 2009. </a:t>
            </a:r>
            <a:r>
              <a:rPr lang="en-US" sz="2200" dirty="0" smtClean="0">
                <a:hlinkClick r:id="rId3"/>
              </a:rPr>
              <a:t>http://en.wikipedia.org/wiki/</a:t>
            </a:r>
            <a:r>
              <a:rPr lang="en-US" sz="2200" dirty="0" smtClean="0">
                <a:hlinkClick r:id="rId3"/>
              </a:rPr>
              <a:t>Connectivism</a:t>
            </a:r>
            <a:endParaRPr lang="en-US" sz="2200" dirty="0" smtClean="0"/>
          </a:p>
          <a:p>
            <a:r>
              <a:rPr lang="en-US" sz="2200" dirty="0" smtClean="0"/>
              <a:t>“George Siemens,” </a:t>
            </a:r>
            <a:r>
              <a:rPr lang="en-US" sz="2200" u="sng" dirty="0" err="1" smtClean="0"/>
              <a:t>Wikipedia.org</a:t>
            </a:r>
            <a:r>
              <a:rPr lang="en-US" sz="2200" dirty="0" smtClean="0"/>
              <a:t>. </a:t>
            </a:r>
            <a:r>
              <a:rPr lang="en-US" sz="2200" dirty="0" smtClean="0"/>
              <a:t>December 14, 2009. </a:t>
            </a:r>
            <a:r>
              <a:rPr lang="en-US" sz="2200" dirty="0" smtClean="0">
                <a:hlinkClick r:id="rId4"/>
              </a:rPr>
              <a:t>http://en.wikipedia.org/wiki/</a:t>
            </a:r>
            <a:r>
              <a:rPr lang="en-US" sz="2200" dirty="0" smtClean="0">
                <a:hlinkClick r:id="rId4"/>
              </a:rPr>
              <a:t>George_Siemens</a:t>
            </a:r>
            <a:endParaRPr lang="en-US" sz="2200" dirty="0" smtClean="0"/>
          </a:p>
          <a:p>
            <a:r>
              <a:rPr lang="en-US" sz="2200" dirty="0" smtClean="0"/>
              <a:t>Siemens, George. “</a:t>
            </a:r>
            <a:r>
              <a:rPr lang="en-US" sz="2200" dirty="0" err="1" smtClean="0"/>
              <a:t>Connectivism:A</a:t>
            </a:r>
            <a:r>
              <a:rPr lang="en-US" sz="2200" dirty="0" smtClean="0"/>
              <a:t> Learning Theory for the Digital Age.” </a:t>
            </a:r>
            <a:r>
              <a:rPr lang="en-US" sz="2200" u="sng" dirty="0" smtClean="0"/>
              <a:t>Instructional Technology and Distance Learning</a:t>
            </a:r>
            <a:r>
              <a:rPr lang="en-US" sz="2200" dirty="0" smtClean="0"/>
              <a:t>. </a:t>
            </a:r>
            <a:r>
              <a:rPr lang="en-US" sz="2200" dirty="0" smtClean="0"/>
              <a:t>January 2005. </a:t>
            </a:r>
            <a:r>
              <a:rPr lang="en-US" sz="2200" dirty="0" smtClean="0">
                <a:hlinkClick r:id="rId5"/>
              </a:rPr>
              <a:t>http://www.itdl.org/Journal/Jan_05/article01.</a:t>
            </a:r>
            <a:r>
              <a:rPr lang="en-US" sz="2200" dirty="0" smtClean="0">
                <a:hlinkClick r:id="rId5"/>
              </a:rPr>
              <a:t>htm</a:t>
            </a:r>
            <a:r>
              <a:rPr lang="en-US" sz="2200" dirty="0" smtClean="0"/>
              <a:t> </a:t>
            </a:r>
          </a:p>
          <a:p>
            <a:r>
              <a:rPr lang="en-US" sz="2200" dirty="0" smtClean="0"/>
              <a:t>Siemens, George. “Learning in Synch with Life: New Models, New Processes.” </a:t>
            </a:r>
            <a:r>
              <a:rPr lang="en-US" sz="2200" dirty="0" smtClean="0"/>
              <a:t>Accessed February 1, 2010. </a:t>
            </a:r>
            <a:r>
              <a:rPr lang="en-US" sz="2200" dirty="0" smtClean="0">
                <a:hlinkClick r:id="rId6"/>
              </a:rPr>
              <a:t>http://www.elearnspace.org/Articles/google_whitepaper.</a:t>
            </a:r>
            <a:r>
              <a:rPr lang="en-US" sz="2200" dirty="0" smtClean="0">
                <a:hlinkClick r:id="rId6"/>
              </a:rPr>
              <a:t>pdf</a:t>
            </a:r>
            <a:endParaRPr lang="en-US" sz="22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 name="Content Placeholder 26" descr="gsiemens.jpg"/>
          <p:cNvPicPr>
            <a:picLocks noChangeAspect="1"/>
          </p:cNvPicPr>
          <p:nvPr/>
        </p:nvPicPr>
        <p:blipFill>
          <a:blip r:embed="rId2"/>
          <a:srcRect l="-23280" r="-23280"/>
          <a:stretch>
            <a:fillRect/>
          </a:stretch>
        </p:blipFill>
        <p:spPr>
          <a:xfrm>
            <a:off x="5105400" y="3429000"/>
            <a:ext cx="3526163" cy="1804450"/>
          </a:xfrm>
          <a:prstGeom prst="rect">
            <a:avLst/>
          </a:prstGeom>
        </p:spPr>
      </p:pic>
      <p:sp>
        <p:nvSpPr>
          <p:cNvPr id="25" name="Title 24"/>
          <p:cNvSpPr>
            <a:spLocks noGrp="1"/>
          </p:cNvSpPr>
          <p:nvPr>
            <p:ph type="title"/>
          </p:nvPr>
        </p:nvSpPr>
        <p:spPr/>
        <p:txBody>
          <a:bodyPr>
            <a:normAutofit fontScale="90000"/>
          </a:bodyPr>
          <a:lstStyle/>
          <a:p>
            <a:r>
              <a:rPr lang="en-US" dirty="0" smtClean="0"/>
              <a:t>Background and Biographical Info</a:t>
            </a:r>
            <a:endParaRPr lang="en-US" dirty="0"/>
          </a:p>
        </p:txBody>
      </p:sp>
      <p:sp>
        <p:nvSpPr>
          <p:cNvPr id="28" name="TextBox 27"/>
          <p:cNvSpPr txBox="1"/>
          <p:nvPr/>
        </p:nvSpPr>
        <p:spPr>
          <a:xfrm>
            <a:off x="4724400" y="5257800"/>
            <a:ext cx="4419600" cy="246221"/>
          </a:xfrm>
          <a:prstGeom prst="rect">
            <a:avLst/>
          </a:prstGeom>
          <a:noFill/>
        </p:spPr>
        <p:txBody>
          <a:bodyPr wrap="square" rtlCol="0">
            <a:spAutoFit/>
          </a:bodyPr>
          <a:lstStyle/>
          <a:p>
            <a:r>
              <a:rPr lang="en-US" sz="1000" dirty="0" smtClean="0"/>
              <a:t>Photo by S. </a:t>
            </a:r>
            <a:r>
              <a:rPr lang="en-US" sz="1000" dirty="0" err="1" smtClean="0"/>
              <a:t>Downes</a:t>
            </a:r>
            <a:r>
              <a:rPr lang="en-US" sz="1000" dirty="0" smtClean="0"/>
              <a:t>, http://</a:t>
            </a:r>
            <a:r>
              <a:rPr lang="en-US" sz="1000" dirty="0" err="1" smtClean="0"/>
              <a:t>www.elearnspace.org/about.htm</a:t>
            </a:r>
            <a:endParaRPr lang="en-US" sz="1000" dirty="0"/>
          </a:p>
        </p:txBody>
      </p:sp>
      <p:sp>
        <p:nvSpPr>
          <p:cNvPr id="29" name="Content Placeholder 28"/>
          <p:cNvSpPr>
            <a:spLocks noGrp="1"/>
          </p:cNvSpPr>
          <p:nvPr>
            <p:ph idx="1"/>
          </p:nvPr>
        </p:nvSpPr>
        <p:spPr>
          <a:xfrm>
            <a:off x="457200" y="530351"/>
            <a:ext cx="8183880" cy="5108449"/>
          </a:xfrm>
        </p:spPr>
        <p:txBody>
          <a:bodyPr>
            <a:normAutofit fontScale="85000" lnSpcReduction="20000"/>
          </a:bodyPr>
          <a:lstStyle/>
          <a:p>
            <a:pPr>
              <a:buNone/>
            </a:pPr>
            <a:r>
              <a:rPr lang="en-US" sz="4706" dirty="0" smtClean="0">
                <a:solidFill>
                  <a:srgbClr val="FF6600"/>
                </a:solidFill>
                <a:effectLst>
                  <a:outerShdw blurRad="50800" dist="38100" dir="2700000">
                    <a:srgbClr val="000000">
                      <a:alpha val="43000"/>
                    </a:srgbClr>
                  </a:outerShdw>
                </a:effectLst>
              </a:rPr>
              <a:t>George Siemens</a:t>
            </a:r>
          </a:p>
          <a:p>
            <a:r>
              <a:rPr lang="en-US" dirty="0" smtClean="0"/>
              <a:t>Born in Mexico, now living and working in Canada</a:t>
            </a:r>
          </a:p>
          <a:p>
            <a:r>
              <a:rPr lang="en-US" dirty="0" smtClean="0"/>
              <a:t>Founder and President of </a:t>
            </a:r>
            <a:r>
              <a:rPr lang="en-US" dirty="0" err="1" smtClean="0"/>
              <a:t>Complexive</a:t>
            </a:r>
            <a:r>
              <a:rPr lang="en-US" dirty="0" smtClean="0"/>
              <a:t> Systems Inc.</a:t>
            </a:r>
          </a:p>
          <a:p>
            <a:r>
              <a:rPr lang="en-US" dirty="0" smtClean="0"/>
              <a:t>Author of </a:t>
            </a:r>
            <a:r>
              <a:rPr lang="en-US" u="sng" dirty="0" smtClean="0"/>
              <a:t>Knowing Knowledge</a:t>
            </a:r>
            <a:r>
              <a:rPr lang="en-US" dirty="0" smtClean="0"/>
              <a:t> (2006), and </a:t>
            </a:r>
            <a:r>
              <a:rPr lang="en-US" u="sng" dirty="0" smtClean="0"/>
              <a:t>Handbook of Emerging Technologies for Learning</a:t>
            </a:r>
            <a:r>
              <a:rPr lang="en-US" dirty="0" smtClean="0"/>
              <a:t> (2009)</a:t>
            </a:r>
          </a:p>
          <a:p>
            <a:r>
              <a:rPr lang="en-US" dirty="0" smtClean="0"/>
              <a:t>Worked as Associate Director of the Learning Technologies Centre at </a:t>
            </a:r>
          </a:p>
          <a:p>
            <a:pPr>
              <a:buNone/>
            </a:pPr>
            <a:r>
              <a:rPr lang="en-US" dirty="0" smtClean="0"/>
              <a:t>	University of Manitoba</a:t>
            </a:r>
          </a:p>
          <a:p>
            <a:r>
              <a:rPr lang="en-US" dirty="0" smtClean="0"/>
              <a:t>Now works with Technology </a:t>
            </a:r>
          </a:p>
          <a:p>
            <a:pPr>
              <a:buNone/>
            </a:pPr>
            <a:r>
              <a:rPr lang="en-US" dirty="0" smtClean="0"/>
              <a:t>	Enhanced Knowledge </a:t>
            </a:r>
          </a:p>
          <a:p>
            <a:pPr>
              <a:buNone/>
            </a:pPr>
            <a:r>
              <a:rPr lang="en-US" dirty="0" smtClean="0"/>
              <a:t>	Research Institute at </a:t>
            </a:r>
          </a:p>
          <a:p>
            <a:pPr>
              <a:buNone/>
            </a:pPr>
            <a:r>
              <a:rPr lang="en-US" dirty="0" smtClean="0"/>
              <a:t>	Athabasca University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 name="Content Placeholder 26" descr="gsiemens.jpg"/>
          <p:cNvPicPr>
            <a:picLocks noChangeAspect="1"/>
          </p:cNvPicPr>
          <p:nvPr/>
        </p:nvPicPr>
        <p:blipFill>
          <a:blip r:embed="rId2"/>
          <a:srcRect l="-23280" r="-23280"/>
          <a:stretch>
            <a:fillRect/>
          </a:stretch>
        </p:blipFill>
        <p:spPr>
          <a:xfrm>
            <a:off x="5105400" y="3429000"/>
            <a:ext cx="3526163" cy="1804450"/>
          </a:xfrm>
          <a:prstGeom prst="rect">
            <a:avLst/>
          </a:prstGeom>
        </p:spPr>
      </p:pic>
      <p:sp>
        <p:nvSpPr>
          <p:cNvPr id="25" name="Title 24"/>
          <p:cNvSpPr>
            <a:spLocks noGrp="1"/>
          </p:cNvSpPr>
          <p:nvPr>
            <p:ph type="title"/>
          </p:nvPr>
        </p:nvSpPr>
        <p:spPr/>
        <p:txBody>
          <a:bodyPr>
            <a:normAutofit fontScale="90000"/>
          </a:bodyPr>
          <a:lstStyle/>
          <a:p>
            <a:r>
              <a:rPr lang="en-US" dirty="0" smtClean="0"/>
              <a:t>Background and Biographical Info</a:t>
            </a:r>
            <a:endParaRPr lang="en-US" dirty="0"/>
          </a:p>
        </p:txBody>
      </p:sp>
      <p:sp>
        <p:nvSpPr>
          <p:cNvPr id="28" name="TextBox 27"/>
          <p:cNvSpPr txBox="1"/>
          <p:nvPr/>
        </p:nvSpPr>
        <p:spPr>
          <a:xfrm>
            <a:off x="4724400" y="5257800"/>
            <a:ext cx="4419600" cy="246221"/>
          </a:xfrm>
          <a:prstGeom prst="rect">
            <a:avLst/>
          </a:prstGeom>
          <a:noFill/>
        </p:spPr>
        <p:txBody>
          <a:bodyPr wrap="square" rtlCol="0">
            <a:spAutoFit/>
          </a:bodyPr>
          <a:lstStyle/>
          <a:p>
            <a:r>
              <a:rPr lang="en-US" sz="1000" dirty="0" smtClean="0"/>
              <a:t>Photo by S. </a:t>
            </a:r>
            <a:r>
              <a:rPr lang="en-US" sz="1000" dirty="0" err="1" smtClean="0"/>
              <a:t>Downes</a:t>
            </a:r>
            <a:r>
              <a:rPr lang="en-US" sz="1000" dirty="0" smtClean="0"/>
              <a:t>, http://</a:t>
            </a:r>
            <a:r>
              <a:rPr lang="en-US" sz="1000" dirty="0" err="1" smtClean="0"/>
              <a:t>www.elearnspace.org/about.htm</a:t>
            </a:r>
            <a:endParaRPr lang="en-US" sz="1000" dirty="0"/>
          </a:p>
        </p:txBody>
      </p:sp>
      <p:sp>
        <p:nvSpPr>
          <p:cNvPr id="29" name="Content Placeholder 28"/>
          <p:cNvSpPr>
            <a:spLocks noGrp="1"/>
          </p:cNvSpPr>
          <p:nvPr>
            <p:ph idx="1"/>
          </p:nvPr>
        </p:nvSpPr>
        <p:spPr>
          <a:xfrm>
            <a:off x="457200" y="530351"/>
            <a:ext cx="8183880" cy="5108449"/>
          </a:xfrm>
        </p:spPr>
        <p:txBody>
          <a:bodyPr>
            <a:normAutofit lnSpcReduction="10000"/>
          </a:bodyPr>
          <a:lstStyle/>
          <a:p>
            <a:pPr>
              <a:buNone/>
            </a:pPr>
            <a:r>
              <a:rPr lang="en-US" sz="4000" dirty="0" smtClean="0">
                <a:solidFill>
                  <a:srgbClr val="FF6600"/>
                </a:solidFill>
                <a:effectLst>
                  <a:outerShdw blurRad="50800" dist="38100" dir="2700000">
                    <a:srgbClr val="000000">
                      <a:alpha val="43000"/>
                    </a:srgbClr>
                  </a:outerShdw>
                </a:effectLst>
              </a:rPr>
              <a:t>George Siemens</a:t>
            </a:r>
          </a:p>
          <a:p>
            <a:r>
              <a:rPr lang="en-US" dirty="0" smtClean="0"/>
              <a:t>Researcher working to develop “integrated learning structures for global strategy execution”</a:t>
            </a:r>
          </a:p>
          <a:p>
            <a:r>
              <a:rPr lang="en-US" dirty="0" smtClean="0"/>
              <a:t>Works as a “social media strategist” involving “planning, researching, and implementing social </a:t>
            </a:r>
          </a:p>
          <a:p>
            <a:pPr>
              <a:buNone/>
            </a:pPr>
            <a:r>
              <a:rPr lang="en-US" dirty="0" smtClean="0"/>
              <a:t>	networked technologies, </a:t>
            </a:r>
          </a:p>
          <a:p>
            <a:pPr>
              <a:buNone/>
            </a:pPr>
            <a:r>
              <a:rPr lang="en-US" dirty="0" smtClean="0"/>
              <a:t>	focusing on systemic </a:t>
            </a:r>
          </a:p>
          <a:p>
            <a:pPr>
              <a:buNone/>
            </a:pPr>
            <a:r>
              <a:rPr lang="en-US" dirty="0" smtClean="0"/>
              <a:t>	impact and institutional </a:t>
            </a:r>
          </a:p>
          <a:p>
            <a:pPr>
              <a:buNone/>
            </a:pPr>
            <a:r>
              <a:rPr lang="en-US" dirty="0" smtClean="0"/>
              <a:t>	change”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 name="Content Placeholder 26" descr="gsiemens.jpg"/>
          <p:cNvPicPr>
            <a:picLocks noChangeAspect="1"/>
          </p:cNvPicPr>
          <p:nvPr/>
        </p:nvPicPr>
        <p:blipFill>
          <a:blip r:embed="rId2"/>
          <a:srcRect l="-23280" r="-23280"/>
          <a:stretch>
            <a:fillRect/>
          </a:stretch>
        </p:blipFill>
        <p:spPr>
          <a:xfrm>
            <a:off x="5105400" y="3429000"/>
            <a:ext cx="3526163" cy="1804450"/>
          </a:xfrm>
          <a:prstGeom prst="rect">
            <a:avLst/>
          </a:prstGeom>
        </p:spPr>
      </p:pic>
      <p:sp>
        <p:nvSpPr>
          <p:cNvPr id="25" name="Title 24"/>
          <p:cNvSpPr>
            <a:spLocks noGrp="1"/>
          </p:cNvSpPr>
          <p:nvPr>
            <p:ph type="title"/>
          </p:nvPr>
        </p:nvSpPr>
        <p:spPr/>
        <p:txBody>
          <a:bodyPr>
            <a:normAutofit fontScale="90000"/>
          </a:bodyPr>
          <a:lstStyle/>
          <a:p>
            <a:r>
              <a:rPr lang="en-US" dirty="0" smtClean="0"/>
              <a:t>Background and Biographical Info</a:t>
            </a:r>
            <a:endParaRPr lang="en-US" dirty="0"/>
          </a:p>
        </p:txBody>
      </p:sp>
      <p:sp>
        <p:nvSpPr>
          <p:cNvPr id="28" name="TextBox 27"/>
          <p:cNvSpPr txBox="1"/>
          <p:nvPr/>
        </p:nvSpPr>
        <p:spPr>
          <a:xfrm>
            <a:off x="4724400" y="5257800"/>
            <a:ext cx="4419600" cy="246221"/>
          </a:xfrm>
          <a:prstGeom prst="rect">
            <a:avLst/>
          </a:prstGeom>
          <a:noFill/>
        </p:spPr>
        <p:txBody>
          <a:bodyPr wrap="square" rtlCol="0">
            <a:spAutoFit/>
          </a:bodyPr>
          <a:lstStyle/>
          <a:p>
            <a:r>
              <a:rPr lang="en-US" sz="1000" dirty="0" smtClean="0"/>
              <a:t>Photo by S. </a:t>
            </a:r>
            <a:r>
              <a:rPr lang="en-US" sz="1000" dirty="0" err="1" smtClean="0"/>
              <a:t>Downes</a:t>
            </a:r>
            <a:r>
              <a:rPr lang="en-US" sz="1000" dirty="0" smtClean="0"/>
              <a:t>, http://</a:t>
            </a:r>
            <a:r>
              <a:rPr lang="en-US" sz="1000" dirty="0" err="1" smtClean="0"/>
              <a:t>www.elearnspace.org/about.htm</a:t>
            </a:r>
            <a:endParaRPr lang="en-US" sz="1000" dirty="0"/>
          </a:p>
        </p:txBody>
      </p:sp>
      <p:sp>
        <p:nvSpPr>
          <p:cNvPr id="29" name="Content Placeholder 28"/>
          <p:cNvSpPr>
            <a:spLocks noGrp="1"/>
          </p:cNvSpPr>
          <p:nvPr>
            <p:ph idx="1"/>
          </p:nvPr>
        </p:nvSpPr>
        <p:spPr>
          <a:xfrm>
            <a:off x="457200" y="530351"/>
            <a:ext cx="8183880" cy="5108449"/>
          </a:xfrm>
        </p:spPr>
        <p:txBody>
          <a:bodyPr>
            <a:normAutofit/>
          </a:bodyPr>
          <a:lstStyle/>
          <a:p>
            <a:pPr>
              <a:buNone/>
            </a:pPr>
            <a:r>
              <a:rPr lang="en-US" sz="4000" dirty="0" smtClean="0">
                <a:solidFill>
                  <a:srgbClr val="FF6600"/>
                </a:solidFill>
                <a:effectLst>
                  <a:outerShdw blurRad="50800" dist="38100" dir="2700000">
                    <a:srgbClr val="000000">
                      <a:alpha val="43000"/>
                    </a:srgbClr>
                  </a:outerShdw>
                </a:effectLst>
              </a:rPr>
              <a:t>George Siemens</a:t>
            </a:r>
          </a:p>
          <a:p>
            <a:r>
              <a:rPr lang="en-US" sz="3200" dirty="0" smtClean="0"/>
              <a:t>Learn more about his current work:</a:t>
            </a:r>
          </a:p>
          <a:p>
            <a:pPr lvl="1"/>
            <a:r>
              <a:rPr lang="en-US" sz="3600" dirty="0" smtClean="0">
                <a:hlinkClick r:id="rId3"/>
              </a:rPr>
              <a:t>TEKRI</a:t>
            </a:r>
            <a:r>
              <a:rPr lang="en-US" sz="3600" dirty="0" smtClean="0"/>
              <a:t> at Athabasca University</a:t>
            </a:r>
          </a:p>
          <a:p>
            <a:pPr lvl="1"/>
            <a:r>
              <a:rPr lang="en-US" sz="3600" dirty="0" err="1" smtClean="0">
                <a:hlinkClick r:id="rId4"/>
              </a:rPr>
              <a:t>elearnspace.org</a:t>
            </a:r>
            <a:endParaRPr lang="en-US" sz="3600" dirty="0" smtClean="0"/>
          </a:p>
          <a:p>
            <a:pPr lvl="1"/>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Theory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a:bodyPr>
          <a:lstStyle/>
          <a:p>
            <a:pPr>
              <a:buNone/>
            </a:pPr>
            <a:r>
              <a:rPr lang="en-US" sz="3200" dirty="0" smtClean="0">
                <a:solidFill>
                  <a:srgbClr val="FF6600"/>
                </a:solidFill>
                <a:effectLst>
                  <a:outerShdw blurRad="50800" dist="38100" dir="2700000">
                    <a:srgbClr val="000000">
                      <a:alpha val="43000"/>
                    </a:srgbClr>
                  </a:outerShdw>
                </a:effectLst>
              </a:rPr>
              <a:t>What is </a:t>
            </a:r>
            <a:r>
              <a:rPr lang="en-US" sz="3200" dirty="0" err="1" smtClean="0">
                <a:solidFill>
                  <a:srgbClr val="FF6600"/>
                </a:solidFill>
                <a:effectLst>
                  <a:outerShdw blurRad="50800" dist="38100" dir="2700000">
                    <a:srgbClr val="000000">
                      <a:alpha val="43000"/>
                    </a:srgbClr>
                  </a:outerShdw>
                </a:effectLst>
              </a:rPr>
              <a:t>Connectivism</a:t>
            </a:r>
            <a:r>
              <a:rPr lang="en-US" sz="3200" dirty="0" smtClean="0">
                <a:solidFill>
                  <a:srgbClr val="FF6600"/>
                </a:solidFill>
                <a:effectLst>
                  <a:outerShdw blurRad="50800" dist="38100" dir="2700000">
                    <a:srgbClr val="000000">
                      <a:alpha val="43000"/>
                    </a:srgbClr>
                  </a:outerShdw>
                </a:effectLst>
              </a:rPr>
              <a:t>?</a:t>
            </a:r>
            <a:endParaRPr lang="en-US" sz="3200" dirty="0" smtClean="0">
              <a:solidFill>
                <a:srgbClr val="FF6600"/>
              </a:solidFill>
              <a:effectLst>
                <a:outerShdw blurRad="50800" dist="38100" dir="2700000">
                  <a:srgbClr val="000000">
                    <a:alpha val="43000"/>
                  </a:srgbClr>
                </a:outerShdw>
              </a:effectLst>
            </a:endParaRPr>
          </a:p>
          <a:p>
            <a:r>
              <a:rPr lang="en-US" dirty="0" smtClean="0"/>
              <a:t>A learning theory first presented by Siemens and Stephen </a:t>
            </a:r>
            <a:r>
              <a:rPr lang="en-US" dirty="0" err="1" smtClean="0"/>
              <a:t>Downes</a:t>
            </a:r>
            <a:r>
              <a:rPr lang="en-US" dirty="0" smtClean="0"/>
              <a:t> in 2005</a:t>
            </a:r>
          </a:p>
          <a:p>
            <a:r>
              <a:rPr lang="en-US" dirty="0" smtClean="0"/>
              <a:t>Takes into account changes in learning due to technology, not included in most common theories such as behaviorism, </a:t>
            </a:r>
            <a:r>
              <a:rPr lang="en-US" dirty="0" err="1" smtClean="0"/>
              <a:t>cognitivism</a:t>
            </a:r>
            <a:r>
              <a:rPr lang="en-US" dirty="0" smtClean="0"/>
              <a:t>, and constructivism</a:t>
            </a:r>
          </a:p>
          <a:p>
            <a:r>
              <a:rPr lang="en-US" dirty="0" smtClean="0"/>
              <a:t>Considers increase of information, knowledge, and its sources in </a:t>
            </a:r>
          </a:p>
          <a:p>
            <a:pPr>
              <a:buNone/>
            </a:pPr>
            <a:r>
              <a:rPr lang="en-US" dirty="0" smtClean="0"/>
              <a:t>	</a:t>
            </a:r>
            <a:r>
              <a:rPr lang="en-US" dirty="0" smtClean="0"/>
              <a:t>the digital age</a:t>
            </a:r>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6" name="Picture 5" descr="j0234774.gif"/>
          <p:cNvPicPr>
            <a:picLocks noChangeAspect="1"/>
          </p:cNvPicPr>
          <p:nvPr/>
        </p:nvPicPr>
        <p:blipFill>
          <a:blip r:embed="rId2"/>
          <a:stretch>
            <a:fillRect/>
          </a:stretch>
        </p:blipFill>
        <p:spPr>
          <a:xfrm>
            <a:off x="6959600" y="4140200"/>
            <a:ext cx="1498600" cy="1574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Theory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a:bodyPr>
          <a:lstStyle/>
          <a:p>
            <a:r>
              <a:rPr lang="en-US" dirty="0" smtClean="0"/>
              <a:t>Past </a:t>
            </a:r>
            <a:r>
              <a:rPr lang="en-US" dirty="0" smtClean="0"/>
              <a:t>theories think of learning as mostly an individualized and internal process</a:t>
            </a:r>
          </a:p>
          <a:p>
            <a:r>
              <a:rPr lang="en-US" dirty="0" smtClean="0"/>
              <a:t>Now, learning theories must include </a:t>
            </a:r>
            <a:r>
              <a:rPr lang="en-US" dirty="0" smtClean="0"/>
              <a:t>the use of technology (storing, supplying and manipulating information) and making connections, as well as creating useful information patterns</a:t>
            </a:r>
          </a:p>
          <a:p>
            <a:r>
              <a:rPr lang="en-US" dirty="0" err="1" smtClean="0"/>
              <a:t>Connectivism</a:t>
            </a:r>
            <a:r>
              <a:rPr lang="en-US" dirty="0" smtClean="0"/>
              <a:t> views learning as building and using a network, not </a:t>
            </a:r>
          </a:p>
          <a:p>
            <a:pPr>
              <a:buNone/>
            </a:pPr>
            <a:r>
              <a:rPr lang="en-US" dirty="0" smtClean="0"/>
              <a:t>	stockpiling information in </a:t>
            </a:r>
          </a:p>
          <a:p>
            <a:pPr>
              <a:buNone/>
            </a:pPr>
            <a:r>
              <a:rPr lang="en-US" dirty="0" smtClean="0"/>
              <a:t>	</a:t>
            </a:r>
            <a:r>
              <a:rPr lang="en-US" dirty="0" smtClean="0"/>
              <a:t>and for oneself</a:t>
            </a:r>
          </a:p>
          <a:p>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6" name="Picture 5" descr="j0234774.gif"/>
          <p:cNvPicPr>
            <a:picLocks noChangeAspect="1"/>
          </p:cNvPicPr>
          <p:nvPr/>
        </p:nvPicPr>
        <p:blipFill>
          <a:blip r:embed="rId2"/>
          <a:stretch>
            <a:fillRect/>
          </a:stretch>
        </p:blipFill>
        <p:spPr>
          <a:xfrm>
            <a:off x="6959600" y="4140200"/>
            <a:ext cx="1498600" cy="1574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The Network </a:t>
            </a:r>
            <a:r>
              <a:rPr lang="en-US" dirty="0" smtClean="0"/>
              <a:t>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a:bodyPr>
          <a:lstStyle/>
          <a:p>
            <a:r>
              <a:rPr lang="en-US" dirty="0" smtClean="0"/>
              <a:t>Network = connections between </a:t>
            </a:r>
            <a:r>
              <a:rPr lang="en-US" dirty="0" smtClean="0"/>
              <a:t>entities</a:t>
            </a:r>
          </a:p>
          <a:p>
            <a:r>
              <a:rPr lang="en-US" dirty="0" smtClean="0"/>
              <a:t>Pieces of knowledge (including their sources) are connected to create an integrated whole</a:t>
            </a:r>
          </a:p>
          <a:p>
            <a:r>
              <a:rPr lang="en-US" dirty="0" smtClean="0"/>
              <a:t>Competition exists as some “nodes” of information are more valuable than others</a:t>
            </a:r>
          </a:p>
          <a:p>
            <a:r>
              <a:rPr lang="en-US" dirty="0" smtClean="0"/>
              <a:t>Strong and weak connections may be equally as valuable at some point</a:t>
            </a:r>
          </a:p>
          <a:p>
            <a:r>
              <a:rPr lang="en-US" dirty="0" smtClean="0"/>
              <a:t>The ability to retrieve information</a:t>
            </a:r>
          </a:p>
          <a:p>
            <a:pPr>
              <a:buNone/>
            </a:pPr>
            <a:r>
              <a:rPr lang="en-US" dirty="0" smtClean="0"/>
              <a:t>	and use connections is key</a:t>
            </a:r>
          </a:p>
          <a:p>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5" name="Picture 4" descr="j0233806.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734260" y="4025900"/>
            <a:ext cx="1952540" cy="14605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Foundation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a:bodyPr>
          <a:lstStyle/>
          <a:p>
            <a:r>
              <a:rPr lang="en-US" dirty="0" smtClean="0"/>
              <a:t>Learning can reside outside oneself within our ever-changing networks</a:t>
            </a:r>
          </a:p>
          <a:p>
            <a:r>
              <a:rPr lang="en-US" dirty="0" smtClean="0"/>
              <a:t>Presence of connections more important than our current level of knowledge</a:t>
            </a:r>
            <a:endParaRPr lang="en-US" dirty="0" smtClean="0"/>
          </a:p>
          <a:p>
            <a:r>
              <a:rPr lang="en-US" dirty="0" smtClean="0"/>
              <a:t>Change in networks is not necessarily under our control</a:t>
            </a:r>
          </a:p>
          <a:p>
            <a:r>
              <a:rPr lang="en-US" dirty="0" smtClean="0"/>
              <a:t>Most important: discerning relevance of information and criticalness of </a:t>
            </a:r>
          </a:p>
          <a:p>
            <a:pPr>
              <a:buNone/>
            </a:pPr>
            <a:r>
              <a:rPr lang="en-US" dirty="0" smtClean="0"/>
              <a:t>	</a:t>
            </a:r>
            <a:r>
              <a:rPr lang="en-US" dirty="0" smtClean="0"/>
              <a:t>changes </a:t>
            </a:r>
          </a:p>
          <a:p>
            <a:endParaRPr lang="en-US" dirty="0" smtClean="0"/>
          </a:p>
          <a:p>
            <a:endParaRPr lang="en-US" sz="3200" dirty="0" smtClean="0"/>
          </a:p>
          <a:p>
            <a:pPr lvl="1"/>
            <a:endParaRPr lang="en-US" sz="2000" dirty="0" smtClean="0"/>
          </a:p>
          <a:p>
            <a:endParaRPr lang="en-US" sz="2400" dirty="0" smtClean="0"/>
          </a:p>
          <a:p>
            <a:endParaRPr lang="en-US" sz="2400" dirty="0"/>
          </a:p>
        </p:txBody>
      </p:sp>
      <p:pic>
        <p:nvPicPr>
          <p:cNvPr id="5" name="Picture 4" descr="j0233806.pict"/>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734260" y="4025900"/>
            <a:ext cx="1952540" cy="14605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normAutofit/>
          </a:bodyPr>
          <a:lstStyle/>
          <a:p>
            <a:r>
              <a:rPr lang="en-US" dirty="0" smtClean="0"/>
              <a:t>Principles of </a:t>
            </a:r>
            <a:r>
              <a:rPr lang="en-US" dirty="0" err="1" smtClean="0"/>
              <a:t>Connectivism</a:t>
            </a:r>
            <a:endParaRPr lang="en-US" dirty="0"/>
          </a:p>
        </p:txBody>
      </p:sp>
      <p:sp>
        <p:nvSpPr>
          <p:cNvPr id="29" name="Content Placeholder 28"/>
          <p:cNvSpPr>
            <a:spLocks noGrp="1"/>
          </p:cNvSpPr>
          <p:nvPr>
            <p:ph idx="1"/>
          </p:nvPr>
        </p:nvSpPr>
        <p:spPr>
          <a:xfrm>
            <a:off x="457200" y="530351"/>
            <a:ext cx="8183880" cy="5108449"/>
          </a:xfrm>
        </p:spPr>
        <p:txBody>
          <a:bodyPr>
            <a:normAutofit fontScale="85000" lnSpcReduction="10000"/>
          </a:bodyPr>
          <a:lstStyle/>
          <a:p>
            <a:r>
              <a:rPr lang="en-US" dirty="0" smtClean="0"/>
              <a:t>As stated by Siemens:</a:t>
            </a:r>
          </a:p>
          <a:p>
            <a:pPr lvl="1"/>
            <a:r>
              <a:rPr lang="en-US" dirty="0" smtClean="0"/>
              <a:t>Learning and knowledge rests in a diversity of opinions.</a:t>
            </a:r>
          </a:p>
          <a:p>
            <a:pPr lvl="1"/>
            <a:r>
              <a:rPr lang="en-US" dirty="0" smtClean="0"/>
              <a:t>Learning is a process of connecting specialized information sources.</a:t>
            </a:r>
          </a:p>
          <a:p>
            <a:pPr lvl="1"/>
            <a:r>
              <a:rPr lang="en-US" dirty="0" smtClean="0"/>
              <a:t>Learning may reside in non-human appliances.</a:t>
            </a:r>
          </a:p>
          <a:p>
            <a:pPr lvl="1"/>
            <a:r>
              <a:rPr lang="en-US" dirty="0" smtClean="0"/>
              <a:t>Capacity to know more is more important than what is currently known.</a:t>
            </a:r>
          </a:p>
          <a:p>
            <a:pPr lvl="1"/>
            <a:r>
              <a:rPr lang="en-US" dirty="0" smtClean="0"/>
              <a:t>Nurturing and maintaining connections is needed for continual learning.</a:t>
            </a:r>
          </a:p>
          <a:p>
            <a:pPr lvl="1"/>
            <a:r>
              <a:rPr lang="en-US" dirty="0" smtClean="0"/>
              <a:t>Ability to see connections between fields and ideas is a core skill.</a:t>
            </a:r>
          </a:p>
          <a:p>
            <a:pPr lvl="1"/>
            <a:r>
              <a:rPr lang="en-US" dirty="0" smtClean="0"/>
              <a:t>Staying accurate and current is the intent of all </a:t>
            </a:r>
            <a:r>
              <a:rPr lang="en-US" dirty="0" err="1" smtClean="0"/>
              <a:t>connectivist</a:t>
            </a:r>
            <a:r>
              <a:rPr lang="en-US" dirty="0" smtClean="0"/>
              <a:t> learning activities.</a:t>
            </a:r>
          </a:p>
          <a:p>
            <a:pPr lvl="1"/>
            <a:r>
              <a:rPr lang="en-US" dirty="0" smtClean="0"/>
              <a:t>Decision-making is part of the learning process. What is good and true today could very well change tomorrow because of the factors surrounding the decision. </a:t>
            </a:r>
          </a:p>
          <a:p>
            <a:endParaRPr lang="en-US" dirty="0" smtClean="0"/>
          </a:p>
          <a:p>
            <a:endParaRPr lang="en-US" sz="3200" dirty="0" smtClean="0"/>
          </a:p>
          <a:p>
            <a:pPr lvl="1"/>
            <a:endParaRPr lang="en-US" sz="20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Aspect.thmx</Template>
  <TotalTime>353</TotalTime>
  <Words>873</Words>
  <Application>Microsoft Macintosh PowerPoint</Application>
  <PresentationFormat>On-screen Show (4:3)</PresentationFormat>
  <Paragraphs>102</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Aspect</vt:lpstr>
      <vt:lpstr>George Siemens: The Theory of Connectivism</vt:lpstr>
      <vt:lpstr>Background and Biographical Info</vt:lpstr>
      <vt:lpstr>Background and Biographical Info</vt:lpstr>
      <vt:lpstr>Background and Biographical Info</vt:lpstr>
      <vt:lpstr>Theory of Connectivism</vt:lpstr>
      <vt:lpstr>Theory of Connectivism</vt:lpstr>
      <vt:lpstr>The Network of Connectivism</vt:lpstr>
      <vt:lpstr>Foundation of Connectivism</vt:lpstr>
      <vt:lpstr>Principles of Connectivism</vt:lpstr>
      <vt:lpstr>Implications of Connectivism</vt:lpstr>
      <vt:lpstr>Conclusions of Connectivism</vt:lpstr>
      <vt:lpstr>References</vt:lpstr>
    </vt:vector>
  </TitlesOfParts>
  <Company>Moravian Academy</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George Siemens: The Theory of Connectivism</dc:title>
  <dc:creator>Lower School</dc:creator>
  <cp:lastModifiedBy>Lower School</cp:lastModifiedBy>
  <cp:revision>4</cp:revision>
  <dcterms:created xsi:type="dcterms:W3CDTF">2010-02-04T00:45:23Z</dcterms:created>
  <dcterms:modified xsi:type="dcterms:W3CDTF">2010-02-04T05:25:05Z</dcterms:modified>
</cp:coreProperties>
</file>