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19" autoAdjust="0"/>
    <p:restoredTop sz="94671" autoAdjust="0"/>
  </p:normalViewPr>
  <p:slideViewPr>
    <p:cSldViewPr>
      <p:cViewPr varScale="1">
        <p:scale>
          <a:sx n="70" d="100"/>
          <a:sy n="70" d="100"/>
        </p:scale>
        <p:origin x="-516" y="-9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60F99234-88FD-4132-A3E6-8F469E8C4E32}" type="datetimeFigureOut">
              <a:rPr lang="en-US" smtClean="0"/>
              <a:pPr/>
              <a:t>2/3/2010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112D293-E073-4EFC-B737-9AB47A9AB3AE}" type="slidenum">
              <a:rPr lang="en-US" smtClean="0"/>
              <a:pPr/>
              <a:t>‹#›</a:t>
            </a:fld>
            <a:endParaRPr lang="en-US"/>
          </a:p>
        </p:txBody>
      </p:sp>
    </p:spTree>
  </p:cSld>
  <p:clrMapOvr>
    <a:masterClrMapping/>
  </p:clrMapOvr>
  <p:transition advTm="5000">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0F99234-88FD-4132-A3E6-8F469E8C4E32}" type="datetimeFigureOut">
              <a:rPr lang="en-US" smtClean="0"/>
              <a:pPr/>
              <a:t>2/3/2010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112D293-E073-4EFC-B737-9AB47A9AB3AE}" type="slidenum">
              <a:rPr lang="en-US" smtClean="0"/>
              <a:pPr/>
              <a:t>‹#›</a:t>
            </a:fld>
            <a:endParaRPr lang="en-US"/>
          </a:p>
        </p:txBody>
      </p:sp>
    </p:spTree>
  </p:cSld>
  <p:clrMapOvr>
    <a:masterClrMapping/>
  </p:clrMapOvr>
  <p:transition advTm="5000">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0F99234-88FD-4132-A3E6-8F469E8C4E32}" type="datetimeFigureOut">
              <a:rPr lang="en-US" smtClean="0"/>
              <a:pPr/>
              <a:t>2/3/2010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112D293-E073-4EFC-B737-9AB47A9AB3AE}" type="slidenum">
              <a:rPr lang="en-US" smtClean="0"/>
              <a:pPr/>
              <a:t>‹#›</a:t>
            </a:fld>
            <a:endParaRPr lang="en-US"/>
          </a:p>
        </p:txBody>
      </p:sp>
    </p:spTree>
  </p:cSld>
  <p:clrMapOvr>
    <a:masterClrMapping/>
  </p:clrMapOvr>
  <p:transition advTm="5000">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0F99234-88FD-4132-A3E6-8F469E8C4E32}" type="datetimeFigureOut">
              <a:rPr lang="en-US" smtClean="0"/>
              <a:pPr/>
              <a:t>2/3/2010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112D293-E073-4EFC-B737-9AB47A9AB3AE}" type="slidenum">
              <a:rPr lang="en-US" smtClean="0"/>
              <a:pPr/>
              <a:t>‹#›</a:t>
            </a:fld>
            <a:endParaRPr lang="en-US"/>
          </a:p>
        </p:txBody>
      </p:sp>
    </p:spTree>
  </p:cSld>
  <p:clrMapOvr>
    <a:masterClrMapping/>
  </p:clrMapOvr>
  <p:transition advTm="5000">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0F99234-88FD-4132-A3E6-8F469E8C4E32}" type="datetimeFigureOut">
              <a:rPr lang="en-US" smtClean="0"/>
              <a:pPr/>
              <a:t>2/3/2010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112D293-E073-4EFC-B737-9AB47A9AB3AE}" type="slidenum">
              <a:rPr lang="en-US" smtClean="0"/>
              <a:pPr/>
              <a:t>‹#›</a:t>
            </a:fld>
            <a:endParaRPr lang="en-US"/>
          </a:p>
        </p:txBody>
      </p:sp>
    </p:spTree>
  </p:cSld>
  <p:clrMapOvr>
    <a:masterClrMapping/>
  </p:clrMapOvr>
  <p:transition advTm="5000">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60F99234-88FD-4132-A3E6-8F469E8C4E32}" type="datetimeFigureOut">
              <a:rPr lang="en-US" smtClean="0"/>
              <a:pPr/>
              <a:t>2/3/2010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112D293-E073-4EFC-B737-9AB47A9AB3AE}" type="slidenum">
              <a:rPr lang="en-US" smtClean="0"/>
              <a:pPr/>
              <a:t>‹#›</a:t>
            </a:fld>
            <a:endParaRPr lang="en-US"/>
          </a:p>
        </p:txBody>
      </p:sp>
    </p:spTree>
  </p:cSld>
  <p:clrMapOvr>
    <a:masterClrMapping/>
  </p:clrMapOvr>
  <p:transition advTm="5000">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60F99234-88FD-4132-A3E6-8F469E8C4E32}" type="datetimeFigureOut">
              <a:rPr lang="en-US" smtClean="0"/>
              <a:pPr/>
              <a:t>2/3/2010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112D293-E073-4EFC-B737-9AB47A9AB3AE}" type="slidenum">
              <a:rPr lang="en-US" smtClean="0"/>
              <a:pPr/>
              <a:t>‹#›</a:t>
            </a:fld>
            <a:endParaRPr lang="en-US"/>
          </a:p>
        </p:txBody>
      </p:sp>
    </p:spTree>
  </p:cSld>
  <p:clrMapOvr>
    <a:masterClrMapping/>
  </p:clrMapOvr>
  <p:transition advTm="5000">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60F99234-88FD-4132-A3E6-8F469E8C4E32}" type="datetimeFigureOut">
              <a:rPr lang="en-US" smtClean="0"/>
              <a:pPr/>
              <a:t>2/3/2010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112D293-E073-4EFC-B737-9AB47A9AB3AE}" type="slidenum">
              <a:rPr lang="en-US" smtClean="0"/>
              <a:pPr/>
              <a:t>‹#›</a:t>
            </a:fld>
            <a:endParaRPr lang="en-US"/>
          </a:p>
        </p:txBody>
      </p:sp>
    </p:spTree>
  </p:cSld>
  <p:clrMapOvr>
    <a:masterClrMapping/>
  </p:clrMapOvr>
  <p:transition advTm="5000">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0F99234-88FD-4132-A3E6-8F469E8C4E32}" type="datetimeFigureOut">
              <a:rPr lang="en-US" smtClean="0"/>
              <a:pPr/>
              <a:t>2/3/2010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112D293-E073-4EFC-B737-9AB47A9AB3AE}" type="slidenum">
              <a:rPr lang="en-US" smtClean="0"/>
              <a:pPr/>
              <a:t>‹#›</a:t>
            </a:fld>
            <a:endParaRPr lang="en-US"/>
          </a:p>
        </p:txBody>
      </p:sp>
    </p:spTree>
  </p:cSld>
  <p:clrMapOvr>
    <a:masterClrMapping/>
  </p:clrMapOvr>
  <p:transition advTm="5000">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0F99234-88FD-4132-A3E6-8F469E8C4E32}" type="datetimeFigureOut">
              <a:rPr lang="en-US" smtClean="0"/>
              <a:pPr/>
              <a:t>2/3/2010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112D293-E073-4EFC-B737-9AB47A9AB3AE}" type="slidenum">
              <a:rPr lang="en-US" smtClean="0"/>
              <a:pPr/>
              <a:t>‹#›</a:t>
            </a:fld>
            <a:endParaRPr lang="en-US"/>
          </a:p>
        </p:txBody>
      </p:sp>
    </p:spTree>
  </p:cSld>
  <p:clrMapOvr>
    <a:masterClrMapping/>
  </p:clrMapOvr>
  <p:transition advTm="5000">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0F99234-88FD-4132-A3E6-8F469E8C4E32}" type="datetimeFigureOut">
              <a:rPr lang="en-US" smtClean="0"/>
              <a:pPr/>
              <a:t>2/3/2010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112D293-E073-4EFC-B737-9AB47A9AB3AE}" type="slidenum">
              <a:rPr lang="en-US" smtClean="0"/>
              <a:pPr/>
              <a:t>‹#›</a:t>
            </a:fld>
            <a:endParaRPr lang="en-US"/>
          </a:p>
        </p:txBody>
      </p:sp>
    </p:spTree>
  </p:cSld>
  <p:clrMapOvr>
    <a:masterClrMapping/>
  </p:clrMapOvr>
  <p:transition advTm="5000">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tileRect/>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0F99234-88FD-4132-A3E6-8F469E8C4E32}" type="datetimeFigureOut">
              <a:rPr lang="en-US" smtClean="0"/>
              <a:pPr/>
              <a:t>2/3/2010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112D293-E073-4EFC-B737-9AB47A9AB3AE}"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advTm="5000">
    <p:fade/>
  </p:transition>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hyperlink" Target="http://en.wikipedia.org/wiki/Edward_S._Herman" TargetMode="External"/><Relationship Id="rId2" Type="http://schemas.openxmlformats.org/officeDocument/2006/relationships/image" Target="../media/image9.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US" dirty="0"/>
          </a:p>
        </p:txBody>
      </p:sp>
      <p:sp>
        <p:nvSpPr>
          <p:cNvPr id="3" name="Subtitle 2"/>
          <p:cNvSpPr>
            <a:spLocks noGrp="1"/>
          </p:cNvSpPr>
          <p:nvPr>
            <p:ph type="subTitle" idx="1"/>
          </p:nvPr>
        </p:nvSpPr>
        <p:spPr/>
        <p:txBody>
          <a:bodyPr/>
          <a:lstStyle/>
          <a:p>
            <a:endParaRPr lang="en-US" dirty="0"/>
          </a:p>
        </p:txBody>
      </p:sp>
      <p:pic>
        <p:nvPicPr>
          <p:cNvPr id="5" name="Picture 4" descr="friedman5.jpg"/>
          <p:cNvPicPr>
            <a:picLocks noChangeAspect="1"/>
          </p:cNvPicPr>
          <p:nvPr/>
        </p:nvPicPr>
        <p:blipFill>
          <a:blip r:embed="rId2"/>
          <a:stretch>
            <a:fillRect/>
          </a:stretch>
        </p:blipFill>
        <p:spPr>
          <a:xfrm>
            <a:off x="838200" y="1219200"/>
            <a:ext cx="7848600" cy="4876800"/>
          </a:xfrm>
          <a:prstGeom prst="rect">
            <a:avLst/>
          </a:prstGeom>
        </p:spPr>
      </p:pic>
      <p:sp>
        <p:nvSpPr>
          <p:cNvPr id="6" name="TextBox 5"/>
          <p:cNvSpPr txBox="1"/>
          <p:nvPr/>
        </p:nvSpPr>
        <p:spPr>
          <a:xfrm>
            <a:off x="2819400" y="533400"/>
            <a:ext cx="4038600" cy="584775"/>
          </a:xfrm>
          <a:prstGeom prst="rect">
            <a:avLst/>
          </a:prstGeom>
          <a:noFill/>
        </p:spPr>
        <p:txBody>
          <a:bodyPr wrap="square" rtlCol="0">
            <a:spAutoFit/>
          </a:bodyPr>
          <a:lstStyle/>
          <a:p>
            <a:pPr algn="ctr"/>
            <a:r>
              <a:rPr lang="en-US" sz="3200" dirty="0" smtClean="0"/>
              <a:t>THOMAS L. FRIEDMAN</a:t>
            </a:r>
            <a:endParaRPr lang="en-US" sz="3200" dirty="0"/>
          </a:p>
        </p:txBody>
      </p:sp>
      <p:sp>
        <p:nvSpPr>
          <p:cNvPr id="7" name="TextBox 6"/>
          <p:cNvSpPr txBox="1"/>
          <p:nvPr/>
        </p:nvSpPr>
        <p:spPr>
          <a:xfrm>
            <a:off x="914400" y="2362200"/>
            <a:ext cx="2514600" cy="369332"/>
          </a:xfrm>
          <a:prstGeom prst="rect">
            <a:avLst/>
          </a:prstGeom>
          <a:noFill/>
        </p:spPr>
        <p:txBody>
          <a:bodyPr wrap="square" rtlCol="0">
            <a:spAutoFit/>
          </a:bodyPr>
          <a:lstStyle/>
          <a:p>
            <a:endParaRPr lang="en-US" dirty="0"/>
          </a:p>
        </p:txBody>
      </p:sp>
      <p:sp>
        <p:nvSpPr>
          <p:cNvPr id="8" name="TextBox 7"/>
          <p:cNvSpPr txBox="1"/>
          <p:nvPr/>
        </p:nvSpPr>
        <p:spPr>
          <a:xfrm>
            <a:off x="990600" y="1447800"/>
            <a:ext cx="1600200" cy="584775"/>
          </a:xfrm>
          <a:prstGeom prst="rect">
            <a:avLst/>
          </a:prstGeom>
          <a:noFill/>
        </p:spPr>
        <p:txBody>
          <a:bodyPr wrap="square" rtlCol="0">
            <a:spAutoFit/>
          </a:bodyPr>
          <a:lstStyle/>
          <a:p>
            <a:r>
              <a:rPr lang="en-US" sz="3200" dirty="0" smtClean="0">
                <a:solidFill>
                  <a:schemeClr val="bg1"/>
                </a:solidFill>
              </a:rPr>
              <a:t>ED 530 </a:t>
            </a:r>
            <a:endParaRPr lang="en-US" sz="3200" dirty="0">
              <a:solidFill>
                <a:schemeClr val="bg1"/>
              </a:solidFill>
            </a:endParaRPr>
          </a:p>
        </p:txBody>
      </p:sp>
      <p:sp>
        <p:nvSpPr>
          <p:cNvPr id="9" name="TextBox 8"/>
          <p:cNvSpPr txBox="1"/>
          <p:nvPr/>
        </p:nvSpPr>
        <p:spPr>
          <a:xfrm>
            <a:off x="2590800" y="3352800"/>
            <a:ext cx="4953000" cy="1938992"/>
          </a:xfrm>
          <a:prstGeom prst="rect">
            <a:avLst/>
          </a:prstGeom>
          <a:noFill/>
        </p:spPr>
        <p:txBody>
          <a:bodyPr wrap="square" rtlCol="0">
            <a:spAutoFit/>
          </a:bodyPr>
          <a:lstStyle/>
          <a:p>
            <a:pPr algn="ctr"/>
            <a:r>
              <a:rPr lang="en-US" sz="4000" b="1" dirty="0" smtClean="0">
                <a:solidFill>
                  <a:srgbClr val="00B0F0"/>
                </a:solidFill>
              </a:rPr>
              <a:t>EDUCATIONAL THEORIST</a:t>
            </a:r>
          </a:p>
          <a:p>
            <a:pPr algn="ctr"/>
            <a:r>
              <a:rPr lang="en-US" sz="4000" b="1" dirty="0" smtClean="0">
                <a:solidFill>
                  <a:srgbClr val="00B0F0"/>
                </a:solidFill>
              </a:rPr>
              <a:t>PRESENTATION</a:t>
            </a:r>
            <a:endParaRPr lang="en-US" sz="4000" b="1" dirty="0">
              <a:solidFill>
                <a:srgbClr val="00B0F0"/>
              </a:solidFill>
            </a:endParaRPr>
          </a:p>
        </p:txBody>
      </p:sp>
      <p:sp>
        <p:nvSpPr>
          <p:cNvPr id="10" name="TextBox 9"/>
          <p:cNvSpPr txBox="1"/>
          <p:nvPr/>
        </p:nvSpPr>
        <p:spPr>
          <a:xfrm>
            <a:off x="5943600" y="1524000"/>
            <a:ext cx="2514600" cy="861774"/>
          </a:xfrm>
          <a:prstGeom prst="rect">
            <a:avLst/>
          </a:prstGeom>
          <a:noFill/>
        </p:spPr>
        <p:txBody>
          <a:bodyPr wrap="square" rtlCol="0">
            <a:spAutoFit/>
          </a:bodyPr>
          <a:lstStyle/>
          <a:p>
            <a:pPr algn="ctr"/>
            <a:r>
              <a:rPr lang="en-US" sz="2500" dirty="0" smtClean="0">
                <a:solidFill>
                  <a:schemeClr val="bg1"/>
                </a:solidFill>
              </a:rPr>
              <a:t>SPRING SEMESTER 2010</a:t>
            </a:r>
            <a:endParaRPr lang="en-US" sz="2500" dirty="0">
              <a:solidFill>
                <a:schemeClr val="bg1"/>
              </a:solidFill>
            </a:endParaRPr>
          </a:p>
        </p:txBody>
      </p:sp>
      <p:sp>
        <p:nvSpPr>
          <p:cNvPr id="11" name="TextBox 10"/>
          <p:cNvSpPr txBox="1"/>
          <p:nvPr/>
        </p:nvSpPr>
        <p:spPr>
          <a:xfrm>
            <a:off x="838200" y="5410201"/>
            <a:ext cx="2743200" cy="584775"/>
          </a:xfrm>
          <a:prstGeom prst="rect">
            <a:avLst/>
          </a:prstGeom>
          <a:noFill/>
        </p:spPr>
        <p:txBody>
          <a:bodyPr wrap="square" rtlCol="0">
            <a:spAutoFit/>
          </a:bodyPr>
          <a:lstStyle/>
          <a:p>
            <a:pPr algn="ctr"/>
            <a:r>
              <a:rPr lang="en-US" sz="3200" b="1" dirty="0" smtClean="0">
                <a:solidFill>
                  <a:schemeClr val="accent5"/>
                </a:solidFill>
              </a:rPr>
              <a:t>BY: JOE PISELLI</a:t>
            </a:r>
            <a:endParaRPr lang="en-US" sz="3200" b="1" dirty="0">
              <a:solidFill>
                <a:schemeClr val="accent5"/>
              </a:solidFill>
            </a:endParaRPr>
          </a:p>
        </p:txBody>
      </p:sp>
    </p:spTree>
  </p:cSld>
  <p:clrMapOvr>
    <a:masterClrMapping/>
  </p:clrMapOvr>
  <p:transition advTm="5000">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11162"/>
          </a:xfrm>
        </p:spPr>
        <p:txBody>
          <a:bodyPr>
            <a:normAutofit fontScale="90000"/>
          </a:bodyPr>
          <a:lstStyle/>
          <a:p>
            <a:r>
              <a:rPr lang="en-US" dirty="0" smtClean="0"/>
              <a:t>BIOGRAPHICAL FACTS</a:t>
            </a:r>
            <a:endParaRPr lang="en-US" dirty="0"/>
          </a:p>
        </p:txBody>
      </p:sp>
      <p:pic>
        <p:nvPicPr>
          <p:cNvPr id="4" name="Content Placeholder 3" descr="friedman4.jpg"/>
          <p:cNvPicPr>
            <a:picLocks noGrp="1" noChangeAspect="1"/>
          </p:cNvPicPr>
          <p:nvPr>
            <p:ph idx="1"/>
          </p:nvPr>
        </p:nvPicPr>
        <p:blipFill>
          <a:blip r:embed="rId2"/>
          <a:stretch>
            <a:fillRect/>
          </a:stretch>
        </p:blipFill>
        <p:spPr>
          <a:xfrm>
            <a:off x="1143000" y="990600"/>
            <a:ext cx="6705600" cy="3100278"/>
          </a:xfrm>
        </p:spPr>
      </p:pic>
      <p:sp>
        <p:nvSpPr>
          <p:cNvPr id="6" name="TextBox 5"/>
          <p:cNvSpPr txBox="1"/>
          <p:nvPr/>
        </p:nvSpPr>
        <p:spPr>
          <a:xfrm>
            <a:off x="2362200" y="4267200"/>
            <a:ext cx="4876800" cy="369332"/>
          </a:xfrm>
          <a:prstGeom prst="rect">
            <a:avLst/>
          </a:prstGeom>
          <a:noFill/>
        </p:spPr>
        <p:txBody>
          <a:bodyPr wrap="square" rtlCol="0">
            <a:spAutoFit/>
          </a:bodyPr>
          <a:lstStyle/>
          <a:p>
            <a:pPr>
              <a:buFont typeface="Arial" pitchFamily="34" charset="0"/>
              <a:buChar char="•"/>
            </a:pPr>
            <a:r>
              <a:rPr lang="en-US" dirty="0" smtClean="0"/>
              <a:t> Born July 20</a:t>
            </a:r>
            <a:r>
              <a:rPr lang="en-US" baseline="30000" dirty="0" smtClean="0"/>
              <a:t>th</a:t>
            </a:r>
            <a:r>
              <a:rPr lang="en-US" dirty="0" smtClean="0"/>
              <a:t> 1953</a:t>
            </a:r>
            <a:r>
              <a:rPr lang="en-US" dirty="0" smtClean="0"/>
              <a:t> </a:t>
            </a:r>
            <a:endParaRPr lang="en-US" dirty="0"/>
          </a:p>
        </p:txBody>
      </p:sp>
      <p:sp>
        <p:nvSpPr>
          <p:cNvPr id="7" name="TextBox 6"/>
          <p:cNvSpPr txBox="1"/>
          <p:nvPr/>
        </p:nvSpPr>
        <p:spPr>
          <a:xfrm>
            <a:off x="2362200" y="4648200"/>
            <a:ext cx="3733800" cy="369332"/>
          </a:xfrm>
          <a:prstGeom prst="rect">
            <a:avLst/>
          </a:prstGeom>
          <a:noFill/>
        </p:spPr>
        <p:txBody>
          <a:bodyPr wrap="square" rtlCol="0">
            <a:spAutoFit/>
          </a:bodyPr>
          <a:lstStyle/>
          <a:p>
            <a:pPr>
              <a:buFont typeface="Arial" pitchFamily="34" charset="0"/>
              <a:buChar char="•"/>
            </a:pPr>
            <a:r>
              <a:rPr lang="en-US" dirty="0" smtClean="0"/>
              <a:t> Raised in St Louis Park, Minnesota</a:t>
            </a:r>
            <a:endParaRPr lang="en-US" dirty="0"/>
          </a:p>
        </p:txBody>
      </p:sp>
      <p:sp>
        <p:nvSpPr>
          <p:cNvPr id="8" name="TextBox 7"/>
          <p:cNvSpPr txBox="1"/>
          <p:nvPr/>
        </p:nvSpPr>
        <p:spPr>
          <a:xfrm>
            <a:off x="2362200" y="5105400"/>
            <a:ext cx="5029200" cy="369332"/>
          </a:xfrm>
          <a:prstGeom prst="rect">
            <a:avLst/>
          </a:prstGeom>
          <a:noFill/>
        </p:spPr>
        <p:txBody>
          <a:bodyPr wrap="square" rtlCol="0">
            <a:spAutoFit/>
          </a:bodyPr>
          <a:lstStyle/>
          <a:p>
            <a:pPr>
              <a:buFont typeface="Arial" pitchFamily="34" charset="0"/>
              <a:buChar char="•"/>
            </a:pPr>
            <a:r>
              <a:rPr lang="en-US" dirty="0" smtClean="0"/>
              <a:t> Son-in-law of a billionaire, Matthews </a:t>
            </a:r>
            <a:r>
              <a:rPr lang="en-US" dirty="0" err="1" smtClean="0"/>
              <a:t>Bucksbaum</a:t>
            </a:r>
            <a:r>
              <a:rPr lang="en-US" dirty="0" smtClean="0"/>
              <a:t> </a:t>
            </a:r>
            <a:endParaRPr lang="en-US" dirty="0"/>
          </a:p>
        </p:txBody>
      </p:sp>
      <p:sp>
        <p:nvSpPr>
          <p:cNvPr id="9" name="TextBox 8"/>
          <p:cNvSpPr txBox="1"/>
          <p:nvPr/>
        </p:nvSpPr>
        <p:spPr>
          <a:xfrm>
            <a:off x="2362200" y="5562600"/>
            <a:ext cx="4495800" cy="369332"/>
          </a:xfrm>
          <a:prstGeom prst="rect">
            <a:avLst/>
          </a:prstGeom>
          <a:noFill/>
        </p:spPr>
        <p:txBody>
          <a:bodyPr wrap="square" rtlCol="0">
            <a:spAutoFit/>
          </a:bodyPr>
          <a:lstStyle/>
          <a:p>
            <a:pPr>
              <a:buFont typeface="Arial" pitchFamily="34" charset="0"/>
              <a:buChar char="•"/>
            </a:pPr>
            <a:r>
              <a:rPr lang="en-US" dirty="0" smtClean="0"/>
              <a:t>Wife Anne, 2 daughters, </a:t>
            </a:r>
            <a:r>
              <a:rPr lang="en-US" dirty="0" err="1" smtClean="0"/>
              <a:t>Orly</a:t>
            </a:r>
            <a:r>
              <a:rPr lang="en-US" dirty="0" smtClean="0"/>
              <a:t> and Natalie </a:t>
            </a:r>
            <a:endParaRPr lang="en-US" dirty="0"/>
          </a:p>
        </p:txBody>
      </p:sp>
    </p:spTree>
  </p:cSld>
  <p:clrMapOvr>
    <a:masterClrMapping/>
  </p:clrMapOvr>
  <p:transition advTm="5000">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609600"/>
          </a:xfrm>
        </p:spPr>
        <p:txBody>
          <a:bodyPr>
            <a:normAutofit fontScale="90000"/>
          </a:bodyPr>
          <a:lstStyle/>
          <a:p>
            <a:r>
              <a:rPr lang="en-US" dirty="0" smtClean="0"/>
              <a:t>Educational Upbringing </a:t>
            </a:r>
            <a:endParaRPr lang="en-US" dirty="0"/>
          </a:p>
        </p:txBody>
      </p:sp>
      <p:pic>
        <p:nvPicPr>
          <p:cNvPr id="4" name="Content Placeholder 3" descr="friedman3.jpg"/>
          <p:cNvPicPr>
            <a:picLocks noGrp="1" noChangeAspect="1"/>
          </p:cNvPicPr>
          <p:nvPr>
            <p:ph idx="1"/>
          </p:nvPr>
        </p:nvPicPr>
        <p:blipFill>
          <a:blip r:embed="rId2"/>
          <a:stretch>
            <a:fillRect/>
          </a:stretch>
        </p:blipFill>
        <p:spPr>
          <a:xfrm>
            <a:off x="838200" y="838200"/>
            <a:ext cx="7391400" cy="3886200"/>
          </a:xfrm>
        </p:spPr>
      </p:pic>
      <p:sp>
        <p:nvSpPr>
          <p:cNvPr id="5" name="TextBox 4"/>
          <p:cNvSpPr txBox="1"/>
          <p:nvPr/>
        </p:nvSpPr>
        <p:spPr>
          <a:xfrm>
            <a:off x="838200" y="4648200"/>
            <a:ext cx="7620000" cy="369332"/>
          </a:xfrm>
          <a:prstGeom prst="rect">
            <a:avLst/>
          </a:prstGeom>
          <a:noFill/>
        </p:spPr>
        <p:txBody>
          <a:bodyPr wrap="square" rtlCol="0">
            <a:spAutoFit/>
          </a:bodyPr>
          <a:lstStyle/>
          <a:p>
            <a:pPr>
              <a:buFont typeface="Arial" pitchFamily="34" charset="0"/>
              <a:buChar char="•"/>
            </a:pPr>
            <a:r>
              <a:rPr lang="en-US" sz="1600" b="1" dirty="0"/>
              <a:t> </a:t>
            </a:r>
            <a:r>
              <a:rPr lang="en-US" b="1" dirty="0" smtClean="0"/>
              <a:t>Graduated summa cum laude from Brandeis University</a:t>
            </a:r>
            <a:endParaRPr lang="en-US" b="1" dirty="0"/>
          </a:p>
        </p:txBody>
      </p:sp>
      <p:sp>
        <p:nvSpPr>
          <p:cNvPr id="6" name="TextBox 5"/>
          <p:cNvSpPr txBox="1"/>
          <p:nvPr/>
        </p:nvSpPr>
        <p:spPr>
          <a:xfrm>
            <a:off x="1371600" y="5029200"/>
            <a:ext cx="4800600" cy="369332"/>
          </a:xfrm>
          <a:prstGeom prst="rect">
            <a:avLst/>
          </a:prstGeom>
          <a:noFill/>
        </p:spPr>
        <p:txBody>
          <a:bodyPr wrap="square" rtlCol="0">
            <a:spAutoFit/>
          </a:bodyPr>
          <a:lstStyle/>
          <a:p>
            <a:pPr>
              <a:buFont typeface="Arial" pitchFamily="34" charset="0"/>
              <a:buChar char="•"/>
            </a:pPr>
            <a:r>
              <a:rPr lang="en-US" b="1" dirty="0"/>
              <a:t> </a:t>
            </a:r>
            <a:r>
              <a:rPr lang="en-US" b="1" dirty="0" smtClean="0"/>
              <a:t>Earned a degree in Mediterranean studies</a:t>
            </a:r>
            <a:endParaRPr lang="en-US" b="1" dirty="0"/>
          </a:p>
        </p:txBody>
      </p:sp>
      <p:sp>
        <p:nvSpPr>
          <p:cNvPr id="7" name="TextBox 6"/>
          <p:cNvSpPr txBox="1"/>
          <p:nvPr/>
        </p:nvSpPr>
        <p:spPr>
          <a:xfrm>
            <a:off x="838200" y="5562600"/>
            <a:ext cx="7162800" cy="369332"/>
          </a:xfrm>
          <a:prstGeom prst="rect">
            <a:avLst/>
          </a:prstGeom>
          <a:noFill/>
        </p:spPr>
        <p:txBody>
          <a:bodyPr wrap="square" rtlCol="0">
            <a:spAutoFit/>
          </a:bodyPr>
          <a:lstStyle/>
          <a:p>
            <a:pPr>
              <a:buFont typeface="Arial" pitchFamily="34" charset="0"/>
              <a:buChar char="•"/>
            </a:pPr>
            <a:r>
              <a:rPr lang="en-US" dirty="0" smtClean="0"/>
              <a:t> </a:t>
            </a:r>
            <a:r>
              <a:rPr lang="en-US" b="1" dirty="0" smtClean="0"/>
              <a:t>Received a master's degree in modern Middle East studies from Oxford</a:t>
            </a:r>
            <a:endParaRPr lang="en-US" b="1" dirty="0"/>
          </a:p>
        </p:txBody>
      </p:sp>
    </p:spTree>
  </p:cSld>
  <p:clrMapOvr>
    <a:masterClrMapping/>
  </p:clrMapOvr>
  <p:transition advTm="5000">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0" y="0"/>
            <a:ext cx="7162800" cy="762000"/>
          </a:xfrm>
        </p:spPr>
        <p:txBody>
          <a:bodyPr>
            <a:normAutofit/>
          </a:bodyPr>
          <a:lstStyle/>
          <a:p>
            <a:r>
              <a:rPr lang="en-US" dirty="0" smtClean="0"/>
              <a:t>Career Path</a:t>
            </a:r>
            <a:endParaRPr lang="en-US" dirty="0"/>
          </a:p>
        </p:txBody>
      </p:sp>
      <p:pic>
        <p:nvPicPr>
          <p:cNvPr id="4" name="Content Placeholder 3" descr="friedman2.jpg"/>
          <p:cNvPicPr>
            <a:picLocks noGrp="1" noChangeAspect="1"/>
          </p:cNvPicPr>
          <p:nvPr>
            <p:ph idx="1"/>
          </p:nvPr>
        </p:nvPicPr>
        <p:blipFill>
          <a:blip r:embed="rId2"/>
          <a:stretch>
            <a:fillRect/>
          </a:stretch>
        </p:blipFill>
        <p:spPr>
          <a:xfrm>
            <a:off x="990600" y="685800"/>
            <a:ext cx="7620000" cy="4114800"/>
          </a:xfrm>
        </p:spPr>
      </p:pic>
      <p:sp>
        <p:nvSpPr>
          <p:cNvPr id="5" name="TextBox 4"/>
          <p:cNvSpPr txBox="1"/>
          <p:nvPr/>
        </p:nvSpPr>
        <p:spPr>
          <a:xfrm>
            <a:off x="1219200" y="4876800"/>
            <a:ext cx="7010400" cy="369332"/>
          </a:xfrm>
          <a:prstGeom prst="rect">
            <a:avLst/>
          </a:prstGeom>
          <a:noFill/>
        </p:spPr>
        <p:txBody>
          <a:bodyPr wrap="square" rtlCol="0">
            <a:spAutoFit/>
          </a:bodyPr>
          <a:lstStyle/>
          <a:p>
            <a:pPr>
              <a:buFont typeface="Arial" pitchFamily="34" charset="0"/>
              <a:buChar char="•"/>
            </a:pPr>
            <a:r>
              <a:rPr lang="en-US" dirty="0" smtClean="0"/>
              <a:t> Began as a writer for the London Bureau of United Press International </a:t>
            </a:r>
            <a:endParaRPr lang="en-US" dirty="0"/>
          </a:p>
        </p:txBody>
      </p:sp>
      <p:sp>
        <p:nvSpPr>
          <p:cNvPr id="6" name="TextBox 5"/>
          <p:cNvSpPr txBox="1"/>
          <p:nvPr/>
        </p:nvSpPr>
        <p:spPr>
          <a:xfrm>
            <a:off x="1219200" y="5257800"/>
            <a:ext cx="6781800" cy="369332"/>
          </a:xfrm>
          <a:prstGeom prst="rect">
            <a:avLst/>
          </a:prstGeom>
          <a:noFill/>
        </p:spPr>
        <p:txBody>
          <a:bodyPr wrap="square" rtlCol="0">
            <a:spAutoFit/>
          </a:bodyPr>
          <a:lstStyle/>
          <a:p>
            <a:pPr>
              <a:buFont typeface="Arial" pitchFamily="34" charset="0"/>
              <a:buChar char="•"/>
            </a:pPr>
            <a:r>
              <a:rPr lang="en-US" dirty="0" smtClean="0"/>
              <a:t> Was eventually dispatched to Beirut, where he worked until 1981 </a:t>
            </a:r>
            <a:endParaRPr lang="en-US" dirty="0"/>
          </a:p>
        </p:txBody>
      </p:sp>
      <p:sp>
        <p:nvSpPr>
          <p:cNvPr id="7" name="TextBox 6"/>
          <p:cNvSpPr txBox="1"/>
          <p:nvPr/>
        </p:nvSpPr>
        <p:spPr>
          <a:xfrm>
            <a:off x="1219200" y="5638800"/>
            <a:ext cx="7239000" cy="646331"/>
          </a:xfrm>
          <a:prstGeom prst="rect">
            <a:avLst/>
          </a:prstGeom>
          <a:noFill/>
        </p:spPr>
        <p:txBody>
          <a:bodyPr wrap="square" rtlCol="0">
            <a:spAutoFit/>
          </a:bodyPr>
          <a:lstStyle/>
          <a:p>
            <a:pPr>
              <a:buFont typeface="Arial" pitchFamily="34" charset="0"/>
              <a:buChar char="•"/>
            </a:pPr>
            <a:r>
              <a:rPr lang="en-US" dirty="0" smtClean="0"/>
              <a:t> Ultimately ended up working for the New York Times, where he still works today </a:t>
            </a:r>
            <a:endParaRPr lang="en-US" dirty="0"/>
          </a:p>
        </p:txBody>
      </p:sp>
    </p:spTree>
  </p:cSld>
  <p:clrMapOvr>
    <a:masterClrMapping/>
  </p:clrMapOvr>
  <p:transition advTm="5000">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838200"/>
          </a:xfrm>
        </p:spPr>
        <p:txBody>
          <a:bodyPr>
            <a:normAutofit/>
          </a:bodyPr>
          <a:lstStyle/>
          <a:p>
            <a:r>
              <a:rPr lang="en-US" dirty="0" smtClean="0"/>
              <a:t>His Works…</a:t>
            </a:r>
            <a:endParaRPr lang="en-US" dirty="0"/>
          </a:p>
        </p:txBody>
      </p:sp>
      <p:pic>
        <p:nvPicPr>
          <p:cNvPr id="4" name="Content Placeholder 3" descr="friedman1.jpg"/>
          <p:cNvPicPr>
            <a:picLocks noGrp="1" noChangeAspect="1"/>
          </p:cNvPicPr>
          <p:nvPr>
            <p:ph idx="1"/>
          </p:nvPr>
        </p:nvPicPr>
        <p:blipFill>
          <a:blip r:embed="rId2"/>
          <a:stretch>
            <a:fillRect/>
          </a:stretch>
        </p:blipFill>
        <p:spPr>
          <a:xfrm>
            <a:off x="228600" y="914400"/>
            <a:ext cx="8305800" cy="4841491"/>
          </a:xfrm>
        </p:spPr>
      </p:pic>
      <p:sp>
        <p:nvSpPr>
          <p:cNvPr id="5" name="TextBox 4"/>
          <p:cNvSpPr txBox="1"/>
          <p:nvPr/>
        </p:nvSpPr>
        <p:spPr>
          <a:xfrm>
            <a:off x="533400" y="1524000"/>
            <a:ext cx="2895600" cy="369332"/>
          </a:xfrm>
          <a:prstGeom prst="rect">
            <a:avLst/>
          </a:prstGeom>
          <a:noFill/>
        </p:spPr>
        <p:txBody>
          <a:bodyPr wrap="square" rtlCol="0">
            <a:spAutoFit/>
          </a:bodyPr>
          <a:lstStyle/>
          <a:p>
            <a:pPr>
              <a:buFont typeface="Arial" pitchFamily="34" charset="0"/>
              <a:buChar char="•"/>
            </a:pPr>
            <a:r>
              <a:rPr lang="en-US" b="1" dirty="0" smtClean="0"/>
              <a:t> Hot Flat and Crowded 2.0 </a:t>
            </a:r>
            <a:endParaRPr lang="en-US" b="1" dirty="0"/>
          </a:p>
        </p:txBody>
      </p:sp>
      <p:sp>
        <p:nvSpPr>
          <p:cNvPr id="6" name="TextBox 5"/>
          <p:cNvSpPr txBox="1"/>
          <p:nvPr/>
        </p:nvSpPr>
        <p:spPr>
          <a:xfrm>
            <a:off x="609600" y="2057400"/>
            <a:ext cx="2895600" cy="369332"/>
          </a:xfrm>
          <a:prstGeom prst="rect">
            <a:avLst/>
          </a:prstGeom>
          <a:noFill/>
        </p:spPr>
        <p:txBody>
          <a:bodyPr wrap="square" rtlCol="0">
            <a:spAutoFit/>
          </a:bodyPr>
          <a:lstStyle/>
          <a:p>
            <a:pPr>
              <a:buFont typeface="Arial" pitchFamily="34" charset="0"/>
              <a:buChar char="•"/>
            </a:pPr>
            <a:r>
              <a:rPr lang="en-US" b="1" dirty="0" smtClean="0"/>
              <a:t> Hot Flat and Crowded </a:t>
            </a:r>
            <a:endParaRPr lang="en-US" b="1" dirty="0"/>
          </a:p>
        </p:txBody>
      </p:sp>
      <p:sp>
        <p:nvSpPr>
          <p:cNvPr id="7" name="TextBox 6"/>
          <p:cNvSpPr txBox="1"/>
          <p:nvPr/>
        </p:nvSpPr>
        <p:spPr>
          <a:xfrm>
            <a:off x="609600" y="2667000"/>
            <a:ext cx="2667000" cy="369332"/>
          </a:xfrm>
          <a:prstGeom prst="rect">
            <a:avLst/>
          </a:prstGeom>
          <a:noFill/>
        </p:spPr>
        <p:txBody>
          <a:bodyPr wrap="square" rtlCol="0">
            <a:spAutoFit/>
          </a:bodyPr>
          <a:lstStyle/>
          <a:p>
            <a:pPr>
              <a:buFont typeface="Arial" pitchFamily="34" charset="0"/>
              <a:buChar char="•"/>
            </a:pPr>
            <a:r>
              <a:rPr lang="en-US" b="1" dirty="0" smtClean="0"/>
              <a:t> </a:t>
            </a:r>
            <a:r>
              <a:rPr lang="en-US" b="1" dirty="0" smtClean="0"/>
              <a:t>The World is Flat 3.0 </a:t>
            </a:r>
            <a:endParaRPr lang="en-US" b="1" dirty="0"/>
          </a:p>
        </p:txBody>
      </p:sp>
      <p:sp>
        <p:nvSpPr>
          <p:cNvPr id="8" name="TextBox 7"/>
          <p:cNvSpPr txBox="1"/>
          <p:nvPr/>
        </p:nvSpPr>
        <p:spPr>
          <a:xfrm>
            <a:off x="685800" y="3124200"/>
            <a:ext cx="2667000" cy="646331"/>
          </a:xfrm>
          <a:prstGeom prst="rect">
            <a:avLst/>
          </a:prstGeom>
          <a:noFill/>
        </p:spPr>
        <p:txBody>
          <a:bodyPr wrap="square" rtlCol="0">
            <a:spAutoFit/>
          </a:bodyPr>
          <a:lstStyle/>
          <a:p>
            <a:pPr>
              <a:buFont typeface="Arial" pitchFamily="34" charset="0"/>
              <a:buChar char="•"/>
            </a:pPr>
            <a:r>
              <a:rPr lang="en-US" b="1" dirty="0" smtClean="0"/>
              <a:t> The World is Flat: Expanded Edition </a:t>
            </a:r>
            <a:endParaRPr lang="en-US" b="1" dirty="0"/>
          </a:p>
        </p:txBody>
      </p:sp>
      <p:sp>
        <p:nvSpPr>
          <p:cNvPr id="9" name="TextBox 8"/>
          <p:cNvSpPr txBox="1"/>
          <p:nvPr/>
        </p:nvSpPr>
        <p:spPr>
          <a:xfrm>
            <a:off x="609600" y="3962400"/>
            <a:ext cx="2590800" cy="369332"/>
          </a:xfrm>
          <a:prstGeom prst="rect">
            <a:avLst/>
          </a:prstGeom>
          <a:noFill/>
        </p:spPr>
        <p:txBody>
          <a:bodyPr wrap="square" rtlCol="0">
            <a:spAutoFit/>
          </a:bodyPr>
          <a:lstStyle/>
          <a:p>
            <a:pPr>
              <a:buFont typeface="Arial" pitchFamily="34" charset="0"/>
              <a:buChar char="•"/>
            </a:pPr>
            <a:r>
              <a:rPr lang="en-US" b="1" dirty="0" smtClean="0"/>
              <a:t>The World is Flat </a:t>
            </a:r>
            <a:endParaRPr lang="en-US" b="1" dirty="0"/>
          </a:p>
        </p:txBody>
      </p:sp>
      <p:sp>
        <p:nvSpPr>
          <p:cNvPr id="10" name="TextBox 9"/>
          <p:cNvSpPr txBox="1"/>
          <p:nvPr/>
        </p:nvSpPr>
        <p:spPr>
          <a:xfrm>
            <a:off x="4191000" y="3200400"/>
            <a:ext cx="2743200" cy="369332"/>
          </a:xfrm>
          <a:prstGeom prst="rect">
            <a:avLst/>
          </a:prstGeom>
          <a:noFill/>
        </p:spPr>
        <p:txBody>
          <a:bodyPr wrap="square" rtlCol="0">
            <a:spAutoFit/>
          </a:bodyPr>
          <a:lstStyle/>
          <a:p>
            <a:pPr>
              <a:buFont typeface="Arial" pitchFamily="34" charset="0"/>
              <a:buChar char="•"/>
            </a:pPr>
            <a:r>
              <a:rPr lang="en-US" b="1" dirty="0" smtClean="0">
                <a:solidFill>
                  <a:schemeClr val="bg1"/>
                </a:solidFill>
              </a:rPr>
              <a:t> Longitudes and Attitudes </a:t>
            </a:r>
            <a:endParaRPr lang="en-US" b="1" dirty="0">
              <a:solidFill>
                <a:schemeClr val="bg1"/>
              </a:solidFill>
            </a:endParaRPr>
          </a:p>
        </p:txBody>
      </p:sp>
      <p:sp>
        <p:nvSpPr>
          <p:cNvPr id="11" name="TextBox 10"/>
          <p:cNvSpPr txBox="1"/>
          <p:nvPr/>
        </p:nvSpPr>
        <p:spPr>
          <a:xfrm>
            <a:off x="4191000" y="3810000"/>
            <a:ext cx="3124200" cy="369332"/>
          </a:xfrm>
          <a:prstGeom prst="rect">
            <a:avLst/>
          </a:prstGeom>
          <a:noFill/>
        </p:spPr>
        <p:txBody>
          <a:bodyPr wrap="square" rtlCol="0">
            <a:spAutoFit/>
          </a:bodyPr>
          <a:lstStyle/>
          <a:p>
            <a:pPr>
              <a:buFont typeface="Arial" pitchFamily="34" charset="0"/>
              <a:buChar char="•"/>
            </a:pPr>
            <a:r>
              <a:rPr lang="en-US" b="1" dirty="0" smtClean="0">
                <a:solidFill>
                  <a:schemeClr val="bg1"/>
                </a:solidFill>
              </a:rPr>
              <a:t>The Lexus and the Olive Tree</a:t>
            </a:r>
            <a:endParaRPr lang="en-US" b="1" dirty="0">
              <a:solidFill>
                <a:schemeClr val="bg1"/>
              </a:solidFill>
            </a:endParaRPr>
          </a:p>
        </p:txBody>
      </p:sp>
      <p:sp>
        <p:nvSpPr>
          <p:cNvPr id="12" name="TextBox 11"/>
          <p:cNvSpPr txBox="1"/>
          <p:nvPr/>
        </p:nvSpPr>
        <p:spPr>
          <a:xfrm>
            <a:off x="4267200" y="4495800"/>
            <a:ext cx="3124200" cy="369332"/>
          </a:xfrm>
          <a:prstGeom prst="rect">
            <a:avLst/>
          </a:prstGeom>
          <a:noFill/>
        </p:spPr>
        <p:txBody>
          <a:bodyPr wrap="square" rtlCol="0">
            <a:spAutoFit/>
          </a:bodyPr>
          <a:lstStyle/>
          <a:p>
            <a:pPr>
              <a:buFont typeface="Arial" pitchFamily="34" charset="0"/>
              <a:buChar char="•"/>
            </a:pPr>
            <a:r>
              <a:rPr lang="en-US" b="1" dirty="0" smtClean="0">
                <a:solidFill>
                  <a:schemeClr val="bg1"/>
                </a:solidFill>
              </a:rPr>
              <a:t>From Beirut to Jerusalem </a:t>
            </a:r>
            <a:endParaRPr lang="en-US" b="1" dirty="0">
              <a:solidFill>
                <a:schemeClr val="bg1"/>
              </a:solidFill>
            </a:endParaRPr>
          </a:p>
        </p:txBody>
      </p:sp>
    </p:spTree>
  </p:cSld>
  <p:clrMapOvr>
    <a:masterClrMapping/>
  </p:clrMapOvr>
  <p:transition advTm="5000">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685800"/>
          </a:xfrm>
        </p:spPr>
        <p:txBody>
          <a:bodyPr>
            <a:normAutofit fontScale="90000"/>
          </a:bodyPr>
          <a:lstStyle/>
          <a:p>
            <a:r>
              <a:rPr lang="en-US" dirty="0" smtClean="0"/>
              <a:t>Awards &amp; Accomplishments</a:t>
            </a:r>
            <a:endParaRPr lang="en-US" dirty="0"/>
          </a:p>
        </p:txBody>
      </p:sp>
      <p:pic>
        <p:nvPicPr>
          <p:cNvPr id="4" name="Content Placeholder 3" descr="friedman7.jpg"/>
          <p:cNvPicPr>
            <a:picLocks noGrp="1" noChangeAspect="1"/>
          </p:cNvPicPr>
          <p:nvPr>
            <p:ph idx="1"/>
          </p:nvPr>
        </p:nvPicPr>
        <p:blipFill>
          <a:blip r:embed="rId2"/>
          <a:stretch>
            <a:fillRect/>
          </a:stretch>
        </p:blipFill>
        <p:spPr>
          <a:xfrm>
            <a:off x="685800" y="838200"/>
            <a:ext cx="7848600" cy="5116794"/>
          </a:xfrm>
        </p:spPr>
      </p:pic>
      <p:sp>
        <p:nvSpPr>
          <p:cNvPr id="5" name="TextBox 4"/>
          <p:cNvSpPr txBox="1"/>
          <p:nvPr/>
        </p:nvSpPr>
        <p:spPr>
          <a:xfrm>
            <a:off x="685800" y="3962400"/>
            <a:ext cx="7696200" cy="523220"/>
          </a:xfrm>
          <a:prstGeom prst="rect">
            <a:avLst/>
          </a:prstGeom>
          <a:noFill/>
        </p:spPr>
        <p:txBody>
          <a:bodyPr wrap="square" rtlCol="0">
            <a:spAutoFit/>
          </a:bodyPr>
          <a:lstStyle/>
          <a:p>
            <a:pPr>
              <a:buFont typeface="Arial" pitchFamily="34" charset="0"/>
              <a:buChar char="•"/>
            </a:pPr>
            <a:r>
              <a:rPr lang="en-US" sz="2800" b="1" dirty="0" smtClean="0">
                <a:solidFill>
                  <a:schemeClr val="bg1"/>
                </a:solidFill>
              </a:rPr>
              <a:t> Pulitzer Prize Winner – International Reporting </a:t>
            </a:r>
            <a:endParaRPr lang="en-US" sz="2800" b="1" dirty="0">
              <a:solidFill>
                <a:schemeClr val="bg1"/>
              </a:solidFill>
            </a:endParaRPr>
          </a:p>
        </p:txBody>
      </p:sp>
      <p:sp>
        <p:nvSpPr>
          <p:cNvPr id="6" name="TextBox 5"/>
          <p:cNvSpPr txBox="1"/>
          <p:nvPr/>
        </p:nvSpPr>
        <p:spPr>
          <a:xfrm>
            <a:off x="685800" y="4419600"/>
            <a:ext cx="7162800" cy="523220"/>
          </a:xfrm>
          <a:prstGeom prst="rect">
            <a:avLst/>
          </a:prstGeom>
          <a:noFill/>
        </p:spPr>
        <p:txBody>
          <a:bodyPr wrap="square" rtlCol="0">
            <a:spAutoFit/>
          </a:bodyPr>
          <a:lstStyle/>
          <a:p>
            <a:pPr>
              <a:buFont typeface="Arial" pitchFamily="34" charset="0"/>
              <a:buChar char="•"/>
            </a:pPr>
            <a:r>
              <a:rPr lang="en-US" sz="2800" b="1" dirty="0" smtClean="0">
                <a:solidFill>
                  <a:schemeClr val="bg1"/>
                </a:solidFill>
              </a:rPr>
              <a:t> George Polk Award – Foreign Reporting </a:t>
            </a:r>
            <a:endParaRPr lang="en-US" sz="2800" b="1" dirty="0">
              <a:solidFill>
                <a:schemeClr val="bg1"/>
              </a:solidFill>
            </a:endParaRPr>
          </a:p>
        </p:txBody>
      </p:sp>
      <p:sp>
        <p:nvSpPr>
          <p:cNvPr id="7" name="TextBox 6"/>
          <p:cNvSpPr txBox="1"/>
          <p:nvPr/>
        </p:nvSpPr>
        <p:spPr>
          <a:xfrm>
            <a:off x="685800" y="4953000"/>
            <a:ext cx="7772400" cy="523220"/>
          </a:xfrm>
          <a:prstGeom prst="rect">
            <a:avLst/>
          </a:prstGeom>
          <a:noFill/>
        </p:spPr>
        <p:txBody>
          <a:bodyPr wrap="square" rtlCol="0">
            <a:spAutoFit/>
          </a:bodyPr>
          <a:lstStyle/>
          <a:p>
            <a:pPr>
              <a:buFont typeface="Arial" pitchFamily="34" charset="0"/>
              <a:buChar char="•"/>
            </a:pPr>
            <a:r>
              <a:rPr lang="en-US" sz="2800" dirty="0" smtClean="0">
                <a:solidFill>
                  <a:schemeClr val="bg1"/>
                </a:solidFill>
              </a:rPr>
              <a:t> Overseas Press Club Award  - Life Achievement </a:t>
            </a:r>
            <a:endParaRPr lang="en-US" sz="2800" dirty="0">
              <a:solidFill>
                <a:schemeClr val="bg1"/>
              </a:solidFill>
            </a:endParaRPr>
          </a:p>
        </p:txBody>
      </p:sp>
    </p:spTree>
  </p:cSld>
  <p:clrMapOvr>
    <a:masterClrMapping/>
  </p:clrMapOvr>
  <p:transition advTm="5000">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274638"/>
            <a:ext cx="7848600" cy="639762"/>
          </a:xfrm>
        </p:spPr>
        <p:txBody>
          <a:bodyPr>
            <a:normAutofit fontScale="90000"/>
          </a:bodyPr>
          <a:lstStyle/>
          <a:p>
            <a:r>
              <a:rPr lang="en-US" dirty="0" smtClean="0"/>
              <a:t>Educational Input </a:t>
            </a:r>
            <a:endParaRPr lang="en-US" dirty="0"/>
          </a:p>
        </p:txBody>
      </p:sp>
      <p:pic>
        <p:nvPicPr>
          <p:cNvPr id="4" name="Content Placeholder 3" descr="friedman9.jpg"/>
          <p:cNvPicPr>
            <a:picLocks noGrp="1" noChangeAspect="1"/>
          </p:cNvPicPr>
          <p:nvPr>
            <p:ph idx="1"/>
          </p:nvPr>
        </p:nvPicPr>
        <p:blipFill>
          <a:blip r:embed="rId2"/>
          <a:stretch>
            <a:fillRect/>
          </a:stretch>
        </p:blipFill>
        <p:spPr>
          <a:xfrm>
            <a:off x="0" y="914400"/>
            <a:ext cx="8839200" cy="5791200"/>
          </a:xfrm>
        </p:spPr>
      </p:pic>
      <p:sp>
        <p:nvSpPr>
          <p:cNvPr id="5" name="TextBox 4"/>
          <p:cNvSpPr txBox="1"/>
          <p:nvPr/>
        </p:nvSpPr>
        <p:spPr>
          <a:xfrm>
            <a:off x="0" y="1447800"/>
            <a:ext cx="3200400" cy="5355312"/>
          </a:xfrm>
          <a:prstGeom prst="rect">
            <a:avLst/>
          </a:prstGeom>
          <a:noFill/>
        </p:spPr>
        <p:txBody>
          <a:bodyPr wrap="square" rtlCol="0">
            <a:spAutoFit/>
          </a:bodyPr>
          <a:lstStyle/>
          <a:p>
            <a:r>
              <a:rPr lang="en-US" b="1" dirty="0" smtClean="0"/>
              <a:t>It is not that we are failing across the board. There are huge numbers of exciting education innovations in America today — from new modes of teacher compensation to charter schools to school districts scattered around the country that are showing real improvements based on better methods, better principals and higher standards. The problem is that they are too scattered — leaving all kinds of achievement gaps between whites, African-Americans, Latinos and different income levels.</a:t>
            </a:r>
            <a:endParaRPr lang="en-US" b="1" dirty="0"/>
          </a:p>
        </p:txBody>
      </p:sp>
      <p:sp>
        <p:nvSpPr>
          <p:cNvPr id="6" name="TextBox 5"/>
          <p:cNvSpPr txBox="1"/>
          <p:nvPr/>
        </p:nvSpPr>
        <p:spPr>
          <a:xfrm>
            <a:off x="6553200" y="1447800"/>
            <a:ext cx="2133600" cy="5355312"/>
          </a:xfrm>
          <a:prstGeom prst="rect">
            <a:avLst/>
          </a:prstGeom>
          <a:noFill/>
        </p:spPr>
        <p:txBody>
          <a:bodyPr wrap="square" rtlCol="0">
            <a:spAutoFit/>
          </a:bodyPr>
          <a:lstStyle/>
          <a:p>
            <a:r>
              <a:rPr lang="en-US" b="1" dirty="0" smtClean="0"/>
              <a:t>There are some hopeful signs. President </a:t>
            </a:r>
            <a:r>
              <a:rPr lang="en-US" b="1" dirty="0" err="1" smtClean="0"/>
              <a:t>Obama</a:t>
            </a:r>
            <a:r>
              <a:rPr lang="en-US" b="1" dirty="0" smtClean="0"/>
              <a:t> recognizes that we urgently need to invest the money and energy to take those schools and best practices that are working from islands of excellence to a new national norm. But we need to do it with the sense of urgency and follow-through that the economic and moral stakes demand.</a:t>
            </a:r>
            <a:endParaRPr lang="en-US" b="1" dirty="0"/>
          </a:p>
        </p:txBody>
      </p:sp>
    </p:spTree>
  </p:cSld>
  <p:clrMapOvr>
    <a:masterClrMapping/>
  </p:clrMapOvr>
  <p:transition advTm="5000">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68362"/>
          </a:xfrm>
        </p:spPr>
        <p:txBody>
          <a:bodyPr/>
          <a:lstStyle/>
          <a:p>
            <a:r>
              <a:rPr lang="en-US" dirty="0" smtClean="0"/>
              <a:t>Friedman Quotes…</a:t>
            </a:r>
            <a:endParaRPr lang="en-US" dirty="0"/>
          </a:p>
        </p:txBody>
      </p:sp>
      <p:pic>
        <p:nvPicPr>
          <p:cNvPr id="4" name="Content Placeholder 3" descr="friedman6.jpg"/>
          <p:cNvPicPr>
            <a:picLocks noGrp="1" noChangeAspect="1"/>
          </p:cNvPicPr>
          <p:nvPr>
            <p:ph idx="1"/>
          </p:nvPr>
        </p:nvPicPr>
        <p:blipFill>
          <a:blip r:embed="rId2"/>
          <a:stretch>
            <a:fillRect/>
          </a:stretch>
        </p:blipFill>
        <p:spPr>
          <a:xfrm>
            <a:off x="1371599" y="990600"/>
            <a:ext cx="5867401" cy="1905000"/>
          </a:xfrm>
        </p:spPr>
      </p:pic>
      <p:sp>
        <p:nvSpPr>
          <p:cNvPr id="10" name="TextBox 9"/>
          <p:cNvSpPr txBox="1"/>
          <p:nvPr/>
        </p:nvSpPr>
        <p:spPr>
          <a:xfrm>
            <a:off x="304800" y="2971800"/>
            <a:ext cx="8458200" cy="1754326"/>
          </a:xfrm>
          <a:prstGeom prst="rect">
            <a:avLst/>
          </a:prstGeom>
          <a:noFill/>
        </p:spPr>
        <p:txBody>
          <a:bodyPr wrap="square" rtlCol="0">
            <a:spAutoFit/>
          </a:bodyPr>
          <a:lstStyle/>
          <a:p>
            <a:r>
              <a:rPr lang="en-US" dirty="0" smtClean="0"/>
              <a:t>“Just </a:t>
            </a:r>
            <a:r>
              <a:rPr lang="en-US" dirty="0" smtClean="0"/>
              <a:t>a quick review: In the 1950s and 1960s, the U.S. dominated the world in K-12 education. We also dominated economically. In the 1970s and 1980s, we still had a lead, albeit smaller, in educating our population through secondary school, and America continued to lead the world economically, albeit with other big economies, like China, closing in. Today, we have fallen behind in both per capita high school graduates and their quality. Consequences to </a:t>
            </a:r>
            <a:r>
              <a:rPr lang="en-US" dirty="0" smtClean="0"/>
              <a:t>follow” – Thomas L. Friedman </a:t>
            </a:r>
            <a:endParaRPr lang="en-US" dirty="0"/>
          </a:p>
        </p:txBody>
      </p:sp>
      <p:sp>
        <p:nvSpPr>
          <p:cNvPr id="11" name="TextBox 10"/>
          <p:cNvSpPr txBox="1"/>
          <p:nvPr/>
        </p:nvSpPr>
        <p:spPr>
          <a:xfrm>
            <a:off x="381000" y="4724400"/>
            <a:ext cx="8534400" cy="1754326"/>
          </a:xfrm>
          <a:prstGeom prst="rect">
            <a:avLst/>
          </a:prstGeom>
          <a:noFill/>
        </p:spPr>
        <p:txBody>
          <a:bodyPr wrap="square" rtlCol="0">
            <a:spAutoFit/>
          </a:bodyPr>
          <a:lstStyle/>
          <a:p>
            <a:r>
              <a:rPr lang="en-US" b="1" i="1" dirty="0" smtClean="0"/>
              <a:t>On his favorite teacher: “Now</a:t>
            </a:r>
            <a:r>
              <a:rPr lang="en-US" b="1" i="1" dirty="0" smtClean="0"/>
              <a:t>, you have to </a:t>
            </a:r>
            <a:r>
              <a:rPr lang="en-US" b="1" i="1" dirty="0" smtClean="0"/>
              <a:t>understand, Hattie </a:t>
            </a:r>
            <a:r>
              <a:rPr lang="en-US" b="1" i="1" dirty="0" smtClean="0"/>
              <a:t>was a single woman, nearing 60 at the </a:t>
            </a:r>
            <a:r>
              <a:rPr lang="en-US" b="1" i="1" dirty="0" smtClean="0"/>
              <a:t>time, and </a:t>
            </a:r>
            <a:r>
              <a:rPr lang="en-US" b="1" i="1" dirty="0" smtClean="0"/>
              <a:t>this was the 1960’s. She was the polar opposite of “cool</a:t>
            </a:r>
            <a:r>
              <a:rPr lang="en-US" b="1" i="1" dirty="0" smtClean="0"/>
              <a:t>,” but </a:t>
            </a:r>
            <a:r>
              <a:rPr lang="en-US" b="1" i="1" dirty="0" smtClean="0"/>
              <a:t>we hung around her </a:t>
            </a:r>
            <a:r>
              <a:rPr lang="en-US" b="1" i="1" dirty="0" smtClean="0"/>
              <a:t>classroom like </a:t>
            </a:r>
            <a:r>
              <a:rPr lang="en-US" b="1" i="1" dirty="0" smtClean="0"/>
              <a:t>it was a malt shop and she was </a:t>
            </a:r>
            <a:r>
              <a:rPr lang="en-US" b="1" i="1" dirty="0" err="1" smtClean="0"/>
              <a:t>Wolfman</a:t>
            </a:r>
            <a:r>
              <a:rPr lang="en-US" b="1" i="1" dirty="0" smtClean="0"/>
              <a:t> </a:t>
            </a:r>
            <a:r>
              <a:rPr lang="en-US" b="1" i="1" dirty="0" smtClean="0"/>
              <a:t>Jack. None </a:t>
            </a:r>
            <a:r>
              <a:rPr lang="en-US" b="1" i="1" dirty="0" smtClean="0"/>
              <a:t>of us could have articulated it </a:t>
            </a:r>
            <a:r>
              <a:rPr lang="en-US" b="1" i="1" dirty="0" smtClean="0"/>
              <a:t>then, but </a:t>
            </a:r>
            <a:r>
              <a:rPr lang="en-US" b="1" i="1" dirty="0" smtClean="0"/>
              <a:t>it was because we enjoyed being harangued by </a:t>
            </a:r>
            <a:r>
              <a:rPr lang="en-US" b="1" i="1" dirty="0" smtClean="0"/>
              <a:t>her, disciplined </a:t>
            </a:r>
            <a:r>
              <a:rPr lang="en-US" b="1" i="1" dirty="0" smtClean="0"/>
              <a:t>by her and taught by </a:t>
            </a:r>
            <a:r>
              <a:rPr lang="en-US" b="1" i="1" dirty="0" smtClean="0"/>
              <a:t>her. She </a:t>
            </a:r>
            <a:r>
              <a:rPr lang="en-US" b="1" i="1" dirty="0" smtClean="0"/>
              <a:t>was a woman of clarity in an age of uncertainty</a:t>
            </a:r>
            <a:r>
              <a:rPr lang="en-US" b="1" i="1" dirty="0" smtClean="0"/>
              <a:t>.” – Thomas Friedman </a:t>
            </a:r>
            <a:endParaRPr lang="en-US" dirty="0"/>
          </a:p>
        </p:txBody>
      </p:sp>
    </p:spTree>
  </p:cSld>
  <p:clrMapOvr>
    <a:masterClrMapping/>
  </p:clrMapOvr>
  <p:transition advTm="5000">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15962"/>
          </a:xfrm>
        </p:spPr>
        <p:txBody>
          <a:bodyPr>
            <a:normAutofit fontScale="90000"/>
          </a:bodyPr>
          <a:lstStyle/>
          <a:p>
            <a:r>
              <a:rPr lang="en-US" dirty="0" smtClean="0"/>
              <a:t>What Do the Critics Say?</a:t>
            </a:r>
            <a:endParaRPr lang="en-US" dirty="0"/>
          </a:p>
        </p:txBody>
      </p:sp>
      <p:pic>
        <p:nvPicPr>
          <p:cNvPr id="6" name="Content Placeholder 5" descr="friedman8.jpg"/>
          <p:cNvPicPr>
            <a:picLocks noGrp="1" noChangeAspect="1"/>
          </p:cNvPicPr>
          <p:nvPr>
            <p:ph idx="1"/>
          </p:nvPr>
        </p:nvPicPr>
        <p:blipFill>
          <a:blip r:embed="rId2"/>
          <a:stretch>
            <a:fillRect/>
          </a:stretch>
        </p:blipFill>
        <p:spPr>
          <a:xfrm>
            <a:off x="381000" y="914401"/>
            <a:ext cx="8153400" cy="3047999"/>
          </a:xfrm>
        </p:spPr>
      </p:pic>
      <p:sp>
        <p:nvSpPr>
          <p:cNvPr id="4" name="TextBox 3"/>
          <p:cNvSpPr txBox="1"/>
          <p:nvPr/>
        </p:nvSpPr>
        <p:spPr>
          <a:xfrm>
            <a:off x="914400" y="4191000"/>
            <a:ext cx="7162800" cy="646331"/>
          </a:xfrm>
          <a:prstGeom prst="rect">
            <a:avLst/>
          </a:prstGeom>
          <a:noFill/>
        </p:spPr>
        <p:txBody>
          <a:bodyPr wrap="square" rtlCol="0">
            <a:spAutoFit/>
          </a:bodyPr>
          <a:lstStyle/>
          <a:p>
            <a:pPr>
              <a:buFont typeface="Arial" pitchFamily="34" charset="0"/>
              <a:buChar char="•"/>
            </a:pPr>
            <a:r>
              <a:rPr lang="en-US" dirty="0" smtClean="0"/>
              <a:t> The World Is Flat is no more a study of global economics than Batman Begins is a social-policy </a:t>
            </a:r>
            <a:r>
              <a:rPr lang="en-US" dirty="0" smtClean="0"/>
              <a:t>treatise – Village Voice  </a:t>
            </a:r>
            <a:endParaRPr lang="en-US" dirty="0"/>
          </a:p>
        </p:txBody>
      </p:sp>
      <p:sp>
        <p:nvSpPr>
          <p:cNvPr id="5" name="TextBox 4"/>
          <p:cNvSpPr txBox="1"/>
          <p:nvPr/>
        </p:nvSpPr>
        <p:spPr>
          <a:xfrm>
            <a:off x="914400" y="4953000"/>
            <a:ext cx="7010400" cy="1477328"/>
          </a:xfrm>
          <a:prstGeom prst="rect">
            <a:avLst/>
          </a:prstGeom>
          <a:noFill/>
        </p:spPr>
        <p:txBody>
          <a:bodyPr wrap="square" rtlCol="0">
            <a:spAutoFit/>
          </a:bodyPr>
          <a:lstStyle/>
          <a:p>
            <a:pPr>
              <a:buFont typeface="Arial" pitchFamily="34" charset="0"/>
              <a:buChar char="•"/>
            </a:pPr>
            <a:r>
              <a:rPr lang="en-US" dirty="0" smtClean="0"/>
              <a:t> This is a monstrous suggestion ... If (</a:t>
            </a:r>
            <a:r>
              <a:rPr lang="en-US" dirty="0" err="1" smtClean="0"/>
              <a:t>Obama</a:t>
            </a:r>
            <a:r>
              <a:rPr lang="en-US" dirty="0" smtClean="0"/>
              <a:t>) accepts, God forbid, Friedman’s advice and leaves the picture, the vision will turn into a nightmare. The Israeli government will increase the oppression, the Palestinians will turn to unbridled terrorism, the entire world will be dragged into bloody chaos</a:t>
            </a:r>
            <a:r>
              <a:rPr lang="en-US" dirty="0" smtClean="0"/>
              <a:t>. </a:t>
            </a:r>
            <a:r>
              <a:rPr lang="en-US" dirty="0" smtClean="0"/>
              <a:t>- Economist </a:t>
            </a:r>
            <a:r>
              <a:rPr lang="en-US" dirty="0" smtClean="0">
                <a:hlinkClick r:id="rId3" action="ppaction://hlinkfile" tooltip="Edward S. Herman"/>
              </a:rPr>
              <a:t>Edward Herman</a:t>
            </a:r>
            <a:endParaRPr lang="en-US" dirty="0"/>
          </a:p>
        </p:txBody>
      </p:sp>
    </p:spTree>
  </p:cSld>
  <p:clrMapOvr>
    <a:masterClrMapping/>
  </p:clrMapOvr>
  <p:transition advTm="5000">
    <p:fade/>
  </p:transition>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Apex</Template>
  <TotalTime>243</TotalTime>
  <Words>625</Words>
  <Application>Microsoft Office PowerPoint</Application>
  <PresentationFormat>On-screen Show (4:3)</PresentationFormat>
  <Paragraphs>41</Paragraphs>
  <Slides>9</Slides>
  <Notes>0</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Office Theme</vt:lpstr>
      <vt:lpstr>Slide 1</vt:lpstr>
      <vt:lpstr>BIOGRAPHICAL FACTS</vt:lpstr>
      <vt:lpstr>Educational Upbringing </vt:lpstr>
      <vt:lpstr>Career Path</vt:lpstr>
      <vt:lpstr>His Works…</vt:lpstr>
      <vt:lpstr>Awards &amp; Accomplishments</vt:lpstr>
      <vt:lpstr>Educational Input </vt:lpstr>
      <vt:lpstr>Friedman Quotes…</vt:lpstr>
      <vt:lpstr>What Do the Critics Say?</vt:lpstr>
    </vt:vector>
  </TitlesOfParts>
  <Company>tvsd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TVSDTEACH</dc:creator>
  <cp:lastModifiedBy>TVSDTEACH</cp:lastModifiedBy>
  <cp:revision>17</cp:revision>
  <dcterms:created xsi:type="dcterms:W3CDTF">2010-02-03T01:10:56Z</dcterms:created>
  <dcterms:modified xsi:type="dcterms:W3CDTF">2010-02-04T02:04:41Z</dcterms:modified>
</cp:coreProperties>
</file>