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8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4" autoAdjust="0"/>
    <p:restoredTop sz="94660"/>
  </p:normalViewPr>
  <p:slideViewPr>
    <p:cSldViewPr>
      <p:cViewPr varScale="1">
        <p:scale>
          <a:sx n="74" d="100"/>
          <a:sy n="74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632E7-BC7F-4454-BB08-345F0231AFE0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19827-04BC-4915-A6EC-60AB0331F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google.com/imgres?imgurl=http://www.island-ikaria.com/images/myth.gif&amp;imgrefurl=http://www.island-ikaria.com/culture/myth.asp&amp;usg=__DqZHHJSaEEe9-PjpZ6y-txeCojU=&amp;h=355&amp;w=268&amp;sz=11&amp;hl=en&amp;start=13&amp;um=1&amp;itbs=1&amp;tbnid=uFEu5yvcIaidwM:&amp;tbnh=121&amp;tbnw=91&amp;prev=/images%3Fq%3Dmyth%26hl%3Den%26rls%3Dcom.microsoft:en-us:IE-SearchBox%26rlz%3D1I7ADFA_en%26sa%3DN%26um%3D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hoolinfosystem.org/pdf/112004/ditarver.html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om/imgres?imgurl=http://www.sliceofscifi.com/wp-content/uploads/2008/02/nc_evolution_080103_ms.jpg&amp;imgrefurl=http://tutor2u.net/blog/index.php/religious-studies/C325/&amp;usg=__gGn4lJFw95jSip9SDOqCZoNOpiM=&amp;h=310&amp;w=413&amp;sz=19&amp;hl=en&amp;start=3&amp;um=1&amp;itbs=1&amp;tbnid=ypD6_XXzpHLg7M:&amp;tbnh=94&amp;tbnw=125&amp;prev=/images%3Fq%3Devolution%26hl%3Den%26rls%3Dcom.microsoft:en-us:IE-SearchBox%26rlz%3D1I7ADFA_en%26um%3D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mboldt.edu/~tha1/hunter-eei.html#direct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tockit.com/images/Product/medium/SRIE4914.JPG" TargetMode="External"/><Relationship Id="rId2" Type="http://schemas.openxmlformats.org/officeDocument/2006/relationships/hyperlink" Target="http://marketing.blogs.ie.edu/archives/mdac%20Objective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www.johngottfried.com/images/Books_LargePicture.jpg" TargetMode="External"/><Relationship Id="rId4" Type="http://schemas.openxmlformats.org/officeDocument/2006/relationships/hyperlink" Target="http://www.istockphoto.com/file_closeup/people/5924328-teacher-with-a-pointer.php?id=592432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k6educators.about.com/od/lessonplanheadquarters/g/guided_practic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6educators.about.com/od/lessonplanheadquarters/g/independent_pra.htm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k6educators.about.com/od/lessonplanheadquarters/g/closure.ht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pe.edu/academic/education/wessman/2block/unit4/hunter2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jefflindsay.com/EducData.s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radebook.org/educational%20websi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8300" y="1323975"/>
            <a:ext cx="3695700" cy="55340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Madeline Hunter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ED 530 Theorist Presentation</a:t>
            </a:r>
          </a:p>
          <a:p>
            <a:pPr algn="l"/>
            <a:r>
              <a:rPr lang="en-US" dirty="0" smtClean="0"/>
              <a:t>Spring Semester 2010</a:t>
            </a:r>
          </a:p>
          <a:p>
            <a:pPr algn="l"/>
            <a:r>
              <a:rPr lang="en-US" dirty="0" smtClean="0"/>
              <a:t>Cecelia C. Candelario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429000"/>
            <a:ext cx="1095375" cy="1047750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0" y="6581001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Picture source: http://www.gradebook.org/Education%20Sites.htm</a:t>
            </a:r>
            <a:endParaRPr lang="en-US" sz="1200" dirty="0"/>
          </a:p>
        </p:txBody>
      </p:sp>
      <p:sp>
        <p:nvSpPr>
          <p:cNvPr id="7" name="Down Ribbon 6"/>
          <p:cNvSpPr/>
          <p:nvPr/>
        </p:nvSpPr>
        <p:spPr>
          <a:xfrm>
            <a:off x="1143000" y="1143000"/>
            <a:ext cx="5715000" cy="1066800"/>
          </a:xfrm>
          <a:prstGeom prst="ribb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 Pioneer of Her Time</a:t>
            </a:r>
            <a:endParaRPr lang="en-US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Myths Vs. Facts</a:t>
            </a:r>
            <a:endParaRPr lang="en-US" dirty="0"/>
          </a:p>
        </p:txBody>
      </p:sp>
      <p:pic>
        <p:nvPicPr>
          <p:cNvPr id="1026" name="Picture 2" descr="http://t2.gstatic.com/images?q=tbn:uFEu5yvcIaidwM:http://www.island-ikaria.com/images/myth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52400"/>
            <a:ext cx="866775" cy="1152526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ypD6_XXzpHLg7M:http://www.sliceofscifi.com/wp-content/uploads/2008/02/nc_evolution_080103_m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228600"/>
            <a:ext cx="1393284" cy="1047751"/>
          </a:xfrm>
          <a:prstGeom prst="rect">
            <a:avLst/>
          </a:prstGeom>
          <a:noFill/>
        </p:spPr>
      </p:pic>
      <p:pic>
        <p:nvPicPr>
          <p:cNvPr id="1029" name="Picture 5" descr="C:\Documents and Settings\Teacher\Local Settings\Temporary Internet Files\Content.IE5\PFWBIIP8\MPj04423290000[1]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2600" y="1752600"/>
            <a:ext cx="5791200" cy="422736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86200" y="1905000"/>
            <a:ext cx="1774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CLICK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johngottfried.com/images/Books_LargePicture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Informational 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 smtClean="0"/>
              <a:t>Allen, Tom. (Last updated September 30, 1998). An Outline of Direct </a:t>
            </a:r>
            <a:r>
              <a:rPr lang="en-US" sz="2500" b="1" dirty="0" smtClean="0"/>
              <a:t>Instruction. Humboldt State University. Retrieved January 2010. </a:t>
            </a:r>
            <a:r>
              <a:rPr lang="en-US" sz="2500" b="1" dirty="0" smtClean="0">
                <a:hlinkClick r:id="rId3"/>
              </a:rPr>
              <a:t>http://www.humboldt.edu/~tha1/hunter-eei.html#direct</a:t>
            </a:r>
            <a:r>
              <a:rPr lang="en-US" sz="2500" b="1" dirty="0" smtClean="0"/>
              <a:t>.</a:t>
            </a:r>
          </a:p>
          <a:p>
            <a:r>
              <a:rPr lang="en-US" sz="2500" b="1" dirty="0" smtClean="0"/>
              <a:t>Goldberg, M. (1990). Portrait of Madeline Hunter. Educational Leadership, 47(5), 41. Retrieved from Academic Search Premier database.</a:t>
            </a:r>
          </a:p>
          <a:p>
            <a:r>
              <a:rPr lang="en-US" sz="2500" b="1" dirty="0" smtClean="0"/>
              <a:t>Hunter, M. (1988). A Local Source for Effective Teachers. Educational Leadership, 45(5), 87. Retrieved from Academic Search Premier database.</a:t>
            </a:r>
          </a:p>
          <a:p>
            <a:r>
              <a:rPr lang="en-US" sz="2500" b="1" dirty="0" smtClean="0"/>
              <a:t>Lindsay, Jeff. (Last Updated: Aug. 1, 2009). What the Data Really Show:</a:t>
            </a:r>
            <a:br>
              <a:rPr lang="en-US" sz="2500" b="1" dirty="0" smtClean="0"/>
            </a:br>
            <a:r>
              <a:rPr lang="en-US" sz="2500" b="1" dirty="0" smtClean="0"/>
              <a:t>Direct Instruction Really Works!  The dirty little secret from</a:t>
            </a:r>
            <a:br>
              <a:rPr lang="en-US" sz="2500" b="1" dirty="0" smtClean="0"/>
            </a:br>
            <a:r>
              <a:rPr lang="en-US" sz="2500" b="1" dirty="0" smtClean="0"/>
              <a:t>the biggest education study ever. http://www.jefflindsay.com/EducData.shtml</a:t>
            </a:r>
          </a:p>
          <a:p>
            <a:r>
              <a:rPr lang="en-US" sz="2500" b="1" dirty="0" smtClean="0"/>
              <a:t>Madeline Hunter's ITIP model for direct instructionhttp://www.hope.edu/academic/education/</a:t>
            </a:r>
          </a:p>
          <a:p>
            <a:r>
              <a:rPr lang="en-US" sz="2500" b="1" dirty="0" err="1" smtClean="0"/>
              <a:t>Pavan</a:t>
            </a:r>
            <a:r>
              <a:rPr lang="en-US" sz="2500" b="1" dirty="0" smtClean="0"/>
              <a:t>, B. (1986). A Thank You and Some Questions for Madeline Hunter. Educational Leadership, 43(6), 67. Retrieved from Academic Search Premier database.</a:t>
            </a:r>
          </a:p>
          <a:p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Google.com</a:t>
            </a:r>
          </a:p>
          <a:p>
            <a:r>
              <a:rPr lang="en-US" dirty="0" smtClean="0"/>
              <a:t>Bing.com</a:t>
            </a:r>
          </a:p>
          <a:p>
            <a:r>
              <a:rPr lang="en-US" dirty="0" smtClean="0">
                <a:hlinkClick r:id="rId2"/>
              </a:rPr>
              <a:t>http://marketing.blogs.ie.edu/archives/mdac%20Objectives.jpg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http://www.restockit.com/images/Product/medium/SRIE4914.JPG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http://www.istockphoto.com/file_closeup/people/5924328-teacher-with-a-pointer.php?id=5924328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http://www.johngottfried.com/images/Books_LargePicture.jpg</a:t>
            </a:r>
            <a:endParaRPr lang="en-US" dirty="0" smtClean="0"/>
          </a:p>
          <a:p>
            <a:r>
              <a:rPr lang="en-US" dirty="0" smtClean="0"/>
              <a:t>http://www.worksheetlibrary.com/teachingtips/imagedirectgif.gif</a:t>
            </a:r>
            <a:endParaRPr lang="en-US" dirty="0"/>
          </a:p>
        </p:txBody>
      </p:sp>
      <p:pic>
        <p:nvPicPr>
          <p:cNvPr id="18434" name="Picture 2" descr="http://www.futureistech.com/wp-content/uploads/2008/03/bionic-woman-eye-tv-promo-pos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27818" y="5410200"/>
            <a:ext cx="1316182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371600"/>
            <a:ext cx="5562600" cy="5791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Born 1916, Canada</a:t>
            </a:r>
          </a:p>
          <a:p>
            <a:r>
              <a:rPr lang="en-US" sz="2800" dirty="0" smtClean="0"/>
              <a:t>Moved to US at 14 years old</a:t>
            </a:r>
          </a:p>
          <a:p>
            <a:r>
              <a:rPr lang="en-US" sz="2800" dirty="0" smtClean="0"/>
              <a:t>In junior HS, she was selected for Stanford University’s psychological theories on intelligence tests</a:t>
            </a:r>
            <a:endParaRPr lang="en-US" sz="2000" dirty="0" smtClean="0"/>
          </a:p>
          <a:p>
            <a:pPr lvl="1"/>
            <a:r>
              <a:rPr lang="en-US" sz="2000" dirty="0" smtClean="0"/>
              <a:t>Stanford used her results to score intelligence tests.</a:t>
            </a:r>
          </a:p>
          <a:p>
            <a:r>
              <a:rPr lang="en-US" dirty="0" smtClean="0"/>
              <a:t>4 degrees in psychology and education – University of Ca</a:t>
            </a:r>
          </a:p>
          <a:p>
            <a:endParaRPr lang="en-US" dirty="0"/>
          </a:p>
        </p:txBody>
      </p:sp>
      <p:pic>
        <p:nvPicPr>
          <p:cNvPr id="13314" name="Picture 2" descr="http://www.readinghorizons.com/method/images/charlotte-lockh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23975"/>
            <a:ext cx="3558104" cy="4543425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2895600" y="0"/>
            <a:ext cx="5715000" cy="4191000"/>
          </a:xfrm>
          <a:prstGeom prst="wedgeEllipseCallout">
            <a:avLst>
              <a:gd name="adj1" fmla="val -58917"/>
              <a:gd name="adj2" fmla="val 48671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5200" y="609600"/>
            <a:ext cx="463761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Expecting all children the same age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to learn from the same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materials is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like expecting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all children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the same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age to wear the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same size clothing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ptimise-edu.com/images/Chalkboard.gif"/>
          <p:cNvPicPr>
            <a:picLocks noChangeAspect="1" noChangeArrowheads="1" noCrop="1"/>
          </p:cNvPicPr>
          <p:nvPr/>
        </p:nvPicPr>
        <p:blipFill>
          <a:blip r:embed="rId3" cstate="print">
            <a:lum bright="-39000"/>
          </a:blip>
          <a:srcRect/>
          <a:stretch>
            <a:fillRect/>
          </a:stretch>
        </p:blipFill>
        <p:spPr bwMode="auto">
          <a:xfrm>
            <a:off x="1371600" y="4267200"/>
            <a:ext cx="6705600" cy="2590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743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Professor of educational administration and teacher</a:t>
            </a:r>
          </a:p>
          <a:p>
            <a:r>
              <a:rPr lang="en-US" dirty="0" smtClean="0"/>
              <a:t>Creator of ITIP (Instructional Theory Into Practice) teaching model</a:t>
            </a:r>
          </a:p>
          <a:p>
            <a:r>
              <a:rPr lang="en-US" dirty="0" smtClean="0"/>
              <a:t>By time of death in 1994, she had written 12 books, over 350 articles, and produced 17 videotape collections</a:t>
            </a:r>
            <a:endParaRPr lang="en-US" sz="2600" dirty="0" smtClean="0">
              <a:solidFill>
                <a:schemeClr val="bg1"/>
              </a:solidFill>
              <a:latin typeface="Brush Script Std" pitchFamily="50" charset="0"/>
            </a:endParaRPr>
          </a:p>
        </p:txBody>
      </p:sp>
      <p:pic>
        <p:nvPicPr>
          <p:cNvPr id="16386" name="Picture 2" descr="http://www.istockphoto.com/file_thumbview_approve/5924328/2/istockphoto_5924328-teacher-with-a-pointer.jpg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 t="1153" r="10526"/>
          <a:stretch>
            <a:fillRect/>
          </a:stretch>
        </p:blipFill>
        <p:spPr bwMode="auto">
          <a:xfrm>
            <a:off x="0" y="4648200"/>
            <a:ext cx="1295400" cy="22098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8" name="Rectangle 7"/>
          <p:cNvSpPr/>
          <p:nvPr/>
        </p:nvSpPr>
        <p:spPr>
          <a:xfrm>
            <a:off x="2438400" y="44958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Hunter was a “teacher’s teacher” for her ability to translate educational and psychological theory into practical, easy-to-understand pedagogy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Her influence on classroom teaching techniques is still evident in the 21</a:t>
            </a:r>
            <a:r>
              <a:rPr lang="en-US" b="1" baseline="30000" dirty="0" smtClean="0">
                <a:solidFill>
                  <a:schemeClr val="bg1"/>
                </a:solidFill>
              </a:rPr>
              <a:t>st</a:t>
            </a:r>
            <a:r>
              <a:rPr lang="en-US" b="1" dirty="0" smtClean="0">
                <a:solidFill>
                  <a:schemeClr val="bg1"/>
                </a:solidFill>
              </a:rPr>
              <a:t> century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Madeline Hunter Method</a:t>
            </a:r>
            <a:br>
              <a:rPr lang="en-US" dirty="0" smtClean="0"/>
            </a:br>
            <a:r>
              <a:rPr lang="en-US" i="1" dirty="0" smtClean="0"/>
              <a:t>A type of “direct instruction”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Outline of Direct Instruction: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Objectives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Standards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Anticipatory Set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Teaching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Guided Practice/monitoring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Closure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Independent Practice</a:t>
            </a:r>
            <a:endParaRPr lang="en-US" dirty="0"/>
          </a:p>
        </p:txBody>
      </p:sp>
      <p:pic>
        <p:nvPicPr>
          <p:cNvPr id="1026" name="Picture 2" descr="http://www.worksheetlibrary.com/teachingtips/imagedirect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2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Her Theory Put into Practice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1. Objectives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Before lesson – teacher must have a clear vision of what students should be able to do and understand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 smtClean="0"/>
              <a:t>2. Standards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2517775" cy="39512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During the lesson, students should have an explanation of the type of lesson, procedures to be followed, and behavior expectations</a:t>
            </a:r>
            <a:endParaRPr lang="en-US" dirty="0"/>
          </a:p>
        </p:txBody>
      </p:sp>
      <p:pic>
        <p:nvPicPr>
          <p:cNvPr id="17410" name="Picture 2" descr="http://marketing.blogs.ie.edu/archives/mdac%20Objecti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00475"/>
            <a:ext cx="2457450" cy="3057525"/>
          </a:xfrm>
          <a:prstGeom prst="rect">
            <a:avLst/>
          </a:prstGeom>
          <a:noFill/>
        </p:spPr>
      </p:pic>
      <p:pic>
        <p:nvPicPr>
          <p:cNvPr id="17412" name="Picture 4" descr="http://www.restockit.com/images/Product/medium/SRIE4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21336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Impact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2" presetClass="emph" presetSubtype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Script MT 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0"/>
            <a:ext cx="9144000" cy="3124200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3. </a:t>
            </a:r>
            <a:r>
              <a:rPr lang="en-US" b="1" u="sng" dirty="0" smtClean="0"/>
              <a:t>Anticipatory Set</a:t>
            </a:r>
            <a:r>
              <a:rPr lang="en-US" dirty="0" smtClean="0"/>
              <a:t>: grabs student attention: relates experiences of students to the objectives of the lesson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0" y="3124200"/>
            <a:ext cx="9144000" cy="3733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Teaching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3200" b="1" dirty="0" smtClean="0"/>
              <a:t>Input</a:t>
            </a:r>
            <a:r>
              <a:rPr lang="en-US" sz="3200" dirty="0" smtClean="0"/>
              <a:t> – provide information needed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for students to gain knowledge or skill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Model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– show students examples of what is expected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3200" b="1" baseline="0" dirty="0" smtClean="0"/>
              <a:t>Check</a:t>
            </a:r>
            <a:r>
              <a:rPr lang="en-US" sz="3200" baseline="0" dirty="0" smtClean="0"/>
              <a:t> for understanding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0" y="2286000"/>
            <a:ext cx="2286000" cy="2133600"/>
          </a:xfrm>
          <a:prstGeom prst="wedgeEllipseCallout">
            <a:avLst>
              <a:gd name="adj1" fmla="val 16350"/>
              <a:gd name="adj2" fmla="val -9336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“Bell Ringer”</a:t>
            </a:r>
            <a:endParaRPr 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2590800" y="1143000"/>
            <a:ext cx="2590800" cy="1828800"/>
          </a:xfrm>
          <a:prstGeom prst="wedgeEllipseCallout">
            <a:avLst>
              <a:gd name="adj1" fmla="val -85456"/>
              <a:gd name="adj2" fmla="val -4383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“Hook”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0482" name="Picture 2" descr="http://ts4.mm.bing.net/images/thumbnail.aspx?q=1424405442331&amp;id=b5426e19c5582174f1665b1625d23615&amp;url=http%3a%2f%2fwww.fayettevilleintermediate.org%2fimages%2fb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743200"/>
            <a:ext cx="457200" cy="457200"/>
          </a:xfrm>
          <a:prstGeom prst="rect">
            <a:avLst/>
          </a:prstGeom>
          <a:noFill/>
        </p:spPr>
      </p:pic>
      <p:pic>
        <p:nvPicPr>
          <p:cNvPr id="20484" name="Picture 4" descr="http://ts3.mm.bing.net/images/thumbnail.aspx?q=1345531613438&amp;id=ec6c47dd0bef01a2b9690210895e04b5&amp;url=http%3a%2f%2fwww.dreamstime.com%2ffish-hook-thumb32859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76400"/>
            <a:ext cx="39243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001000" cy="6096000"/>
          </a:xfrm>
        </p:spPr>
        <p:txBody>
          <a:bodyPr>
            <a:normAutofit/>
          </a:bodyPr>
          <a:lstStyle/>
          <a:p>
            <a:pPr marL="914400" lvl="1" indent="-514350">
              <a:buAutoNum type="arabicPeriod" startAt="5"/>
            </a:pPr>
            <a:r>
              <a:rPr lang="en-US" b="1" u="sng" dirty="0" smtClean="0"/>
              <a:t>Guided Practice/monitoring </a:t>
            </a:r>
            <a:r>
              <a:rPr lang="en-US" dirty="0" smtClean="0"/>
              <a:t>– each student demonstrates their grasp of new learning under the teacher’s direct supervision</a:t>
            </a:r>
          </a:p>
          <a:p>
            <a:pPr marL="914400" lvl="1" indent="-514350">
              <a:buNone/>
            </a:pPr>
            <a:r>
              <a:rPr lang="en-US" dirty="0" smtClean="0"/>
              <a:t>                  </a:t>
            </a:r>
          </a:p>
          <a:p>
            <a:pPr marL="914400" lvl="1" indent="-514350">
              <a:buAutoNum type="arabicPeriod" startAt="6"/>
            </a:pPr>
            <a:r>
              <a:rPr lang="en-US" b="1" u="sng" dirty="0" smtClean="0"/>
              <a:t>Closure</a:t>
            </a:r>
            <a:r>
              <a:rPr lang="en-US" dirty="0" smtClean="0"/>
              <a:t> – statements by teacher designed to bring a lesson to an appropriate conclusion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r>
              <a:rPr lang="en-US" dirty="0" smtClean="0"/>
              <a:t>7.  </a:t>
            </a:r>
            <a:r>
              <a:rPr lang="en-US" b="1" u="sng" dirty="0" smtClean="0"/>
              <a:t>Independent Practice </a:t>
            </a:r>
            <a:r>
              <a:rPr lang="en-US" dirty="0" smtClean="0"/>
              <a:t>– reinforcement practice on a repeating schedule so that the learning is not forgotten</a:t>
            </a:r>
          </a:p>
          <a:p>
            <a:endParaRPr lang="en-US" dirty="0"/>
          </a:p>
        </p:txBody>
      </p:sp>
      <p:pic>
        <p:nvPicPr>
          <p:cNvPr id="22530" name="Picture 2" descr="http://ts4.mm.bing.net/images/thumbnail.aspx?q=1601174964935&amp;id=60659f00d1c239a8b12ad19a5c6857b2&amp;url=http%3a%2f%2fwww.jdavidmacor.com%2fwp-content%2fuploads%2f2007%2f07%2flg_moni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1371600" cy="1409701"/>
          </a:xfrm>
          <a:prstGeom prst="rect">
            <a:avLst/>
          </a:prstGeom>
          <a:noFill/>
        </p:spPr>
      </p:pic>
      <p:sp>
        <p:nvSpPr>
          <p:cNvPr id="5" name="Left Arrow 4"/>
          <p:cNvSpPr/>
          <p:nvPr/>
        </p:nvSpPr>
        <p:spPr>
          <a:xfrm>
            <a:off x="1143000" y="1600200"/>
            <a:ext cx="1143000" cy="2286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1600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for definition/ examples</a:t>
            </a:r>
            <a:endParaRPr lang="en-US" dirty="0"/>
          </a:p>
        </p:txBody>
      </p:sp>
      <p:pic>
        <p:nvPicPr>
          <p:cNvPr id="22536" name="Picture 8" descr="http://ts3.mm.bing.net/images/thumbnail.aspx?q=1593294782862&amp;id=6be56e7d88107d673f621e84398da4b4&amp;url=http%3a%2f%2fwww.gfarnsworth.com%2fFamaZine%2fImages3%2fDoor_Close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1828800"/>
            <a:ext cx="1038225" cy="1524000"/>
          </a:xfrm>
          <a:prstGeom prst="rect">
            <a:avLst/>
          </a:prstGeom>
          <a:noFill/>
        </p:spPr>
      </p:pic>
      <p:sp>
        <p:nvSpPr>
          <p:cNvPr id="10" name="Left Arrow 9"/>
          <p:cNvSpPr/>
          <p:nvPr/>
        </p:nvSpPr>
        <p:spPr>
          <a:xfrm rot="10800000">
            <a:off x="6934200" y="3124200"/>
            <a:ext cx="990600" cy="152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38600" y="3048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for definition/ examples</a:t>
            </a:r>
            <a:endParaRPr lang="en-US" dirty="0"/>
          </a:p>
        </p:txBody>
      </p:sp>
      <p:pic>
        <p:nvPicPr>
          <p:cNvPr id="22538" name="Picture 10" descr="http://ts4.mm.bing.net/images/thumbnail.aspx?q=1513690829611&amp;id=cfff666cb90e814f96cb5d326b2d2485&amp;url=http%3a%2f%2fmrosman.com%2fwp-content%2fuploads%2f2009%2f02%2fhomework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5029200"/>
            <a:ext cx="1457325" cy="1524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90600" y="4953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for definition/ examples</a:t>
            </a:r>
            <a:endParaRPr lang="en-US" dirty="0"/>
          </a:p>
        </p:txBody>
      </p:sp>
      <p:sp>
        <p:nvSpPr>
          <p:cNvPr id="15" name="Bent-Up Arrow 14"/>
          <p:cNvSpPr/>
          <p:nvPr/>
        </p:nvSpPr>
        <p:spPr>
          <a:xfrm rot="5400000">
            <a:off x="3467100" y="5448300"/>
            <a:ext cx="762000" cy="533400"/>
          </a:xfrm>
          <a:prstGeom prst="bent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“When using Direct Instruction as the Framework for planning, the teacher increases his/her effectiveness by considering the following seven elements as they "bring alive" the content or as they "scaffold" the learning needs of the students. </a:t>
            </a:r>
            <a:r>
              <a:rPr lang="en-US" i="1" dirty="0" smtClean="0"/>
              <a:t>Teacher decision making is the </a:t>
            </a:r>
            <a:r>
              <a:rPr lang="en-US" b="1" i="1" dirty="0" smtClean="0"/>
              <a:t>basis</a:t>
            </a:r>
            <a:r>
              <a:rPr lang="en-US" i="1" dirty="0" smtClean="0"/>
              <a:t> of this approach to teaching. </a:t>
            </a:r>
            <a:r>
              <a:rPr lang="en-US" dirty="0" smtClean="0"/>
              <a:t>"Decide, then design" is the foundation on which all successful instruction is built.” </a:t>
            </a:r>
            <a:endParaRPr lang="en-US" dirty="0"/>
          </a:p>
        </p:txBody>
      </p:sp>
      <p:sp>
        <p:nvSpPr>
          <p:cNvPr id="4" name="Donut 3">
            <a:hlinkClick r:id="rId2"/>
          </p:cNvPr>
          <p:cNvSpPr/>
          <p:nvPr/>
        </p:nvSpPr>
        <p:spPr>
          <a:xfrm>
            <a:off x="3810000" y="5638800"/>
            <a:ext cx="1219200" cy="1066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5181600" y="6019800"/>
            <a:ext cx="1828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5715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Seems it Does!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 descr="C:\Documents and Settings\Teacher\Local Settings\Temporary Internet Files\Content.IE5\S380Q0AZ\MPj04330950000[1]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400800" cy="480364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81400" y="2590800"/>
            <a:ext cx="1774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A683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CLICK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2A683D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578</Words>
  <Application>Microsoft Office PowerPoint</Application>
  <PresentationFormat>On-screen Show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Madeline Hunter</vt:lpstr>
      <vt:lpstr>Background</vt:lpstr>
      <vt:lpstr>Background</vt:lpstr>
      <vt:lpstr>The Madeline Hunter Method A type of “direct instruction” </vt:lpstr>
      <vt:lpstr>Her Theory Put into Practice</vt:lpstr>
      <vt:lpstr>Slide 6</vt:lpstr>
      <vt:lpstr>Slide 7</vt:lpstr>
      <vt:lpstr>Does it work?</vt:lpstr>
      <vt:lpstr>It Seems it Does!</vt:lpstr>
      <vt:lpstr>Myths Vs. Facts</vt:lpstr>
      <vt:lpstr>Informational Bibliography</vt:lpstr>
      <vt:lpstr>Images 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Madeline Hunter</dc:title>
  <dc:creator>Teacher</dc:creator>
  <cp:lastModifiedBy>Teacher</cp:lastModifiedBy>
  <cp:revision>16</cp:revision>
  <dcterms:created xsi:type="dcterms:W3CDTF">2010-02-02T00:52:59Z</dcterms:created>
  <dcterms:modified xsi:type="dcterms:W3CDTF">2010-02-02T23:55:25Z</dcterms:modified>
</cp:coreProperties>
</file>