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4" r:id="rId3"/>
    <p:sldId id="257" r:id="rId4"/>
    <p:sldId id="265" r:id="rId5"/>
    <p:sldId id="258" r:id="rId6"/>
    <p:sldId id="259" r:id="rId7"/>
    <p:sldId id="260" r:id="rId8"/>
    <p:sldId id="261" r:id="rId9"/>
    <p:sldId id="266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9318689-5E03-4F10-A38D-96E5E5FF152A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F926F1-3967-45BD-876D-0617073E5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Tm="1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8689-5E03-4F10-A38D-96E5E5FF152A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26F1-3967-45BD-876D-0617073E5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8689-5E03-4F10-A38D-96E5E5FF152A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26F1-3967-45BD-876D-0617073E5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9318689-5E03-4F10-A38D-96E5E5FF152A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F926F1-3967-45BD-876D-0617073E58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med" advTm="1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9318689-5E03-4F10-A38D-96E5E5FF152A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F926F1-3967-45BD-876D-0617073E5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1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8689-5E03-4F10-A38D-96E5E5FF152A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26F1-3967-45BD-876D-0617073E58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 advTm="1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8689-5E03-4F10-A38D-96E5E5FF152A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26F1-3967-45BD-876D-0617073E58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med" advTm="1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318689-5E03-4F10-A38D-96E5E5FF152A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F926F1-3967-45BD-876D-0617073E58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med" advTm="1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8689-5E03-4F10-A38D-96E5E5FF152A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26F1-3967-45BD-876D-0617073E5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9318689-5E03-4F10-A38D-96E5E5FF152A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F926F1-3967-45BD-876D-0617073E58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Tm="1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318689-5E03-4F10-A38D-96E5E5FF152A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F926F1-3967-45BD-876D-0617073E58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med" advTm="1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9318689-5E03-4F10-A38D-96E5E5FF152A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F926F1-3967-45BD-876D-0617073E5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 advTm="1500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grijes.AD-OFFLT-08732\Local Settings\Temporary Internet Files\Content.IE5\N91CLFJD\MCj0187587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667000"/>
            <a:ext cx="2973350" cy="349971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latin typeface="Bernard MT Condensed" pitchFamily="18" charset="0"/>
              </a:rPr>
              <a:t>Lev </a:t>
            </a:r>
            <a:r>
              <a:rPr lang="en-US" sz="6000" b="1" dirty="0" err="1" smtClean="0">
                <a:latin typeface="Bernard MT Condensed" pitchFamily="18" charset="0"/>
              </a:rPr>
              <a:t>Vygotsky</a:t>
            </a:r>
            <a:endParaRPr lang="en-US" sz="6000" b="1" dirty="0">
              <a:latin typeface="Bernard MT Condense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14600"/>
            <a:ext cx="6400800" cy="3124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9466839">
            <a:off x="1295081" y="2671666"/>
            <a:ext cx="2260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Socialization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388295">
            <a:off x="6073057" y="2708544"/>
            <a:ext cx="1883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Language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048000" y="6172200"/>
            <a:ext cx="419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Variety of Learners</a:t>
            </a:r>
            <a:endParaRPr lang="en-US" sz="2400" b="1" dirty="0"/>
          </a:p>
        </p:txBody>
      </p:sp>
      <p:cxnSp>
        <p:nvCxnSpPr>
          <p:cNvPr id="10" name="Elbow Connector 9"/>
          <p:cNvCxnSpPr/>
          <p:nvPr/>
        </p:nvCxnSpPr>
        <p:spPr>
          <a:xfrm>
            <a:off x="2133600" y="3352800"/>
            <a:ext cx="914400" cy="838200"/>
          </a:xfrm>
          <a:prstGeom prst="bentConnector3">
            <a:avLst>
              <a:gd name="adj1" fmla="val 50000"/>
            </a:avLst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 rot="10800000" flipV="1">
            <a:off x="6019800" y="3200400"/>
            <a:ext cx="914400" cy="762000"/>
          </a:xfrm>
          <a:prstGeom prst="bentConnector3">
            <a:avLst>
              <a:gd name="adj1" fmla="val 50000"/>
            </a:avLst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/>
          <p:nvPr/>
        </p:nvCxnSpPr>
        <p:spPr>
          <a:xfrm rot="16200000" flipV="1">
            <a:off x="5219700" y="5600700"/>
            <a:ext cx="762000" cy="381000"/>
          </a:xfrm>
          <a:prstGeom prst="bentConnector3">
            <a:avLst>
              <a:gd name="adj1" fmla="val 50000"/>
            </a:avLst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943600" y="3048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Gribbin</a:t>
            </a:r>
            <a:r>
              <a:rPr lang="en-US" dirty="0" smtClean="0"/>
              <a:t>- Week 2</a:t>
            </a:r>
          </a:p>
          <a:p>
            <a:endParaRPr lang="en-US" dirty="0"/>
          </a:p>
        </p:txBody>
      </p:sp>
    </p:spTree>
  </p:cSld>
  <p:clrMapOvr>
    <a:masterClrMapping/>
  </p:clrMapOvr>
  <p:transition spd="med" advTm="1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grijes.AD-OFFLT-08732\Local Settings\Temporary Internet Files\Content.IE5\C00HJKM0\MCj02296850000[1].wmf"/>
          <p:cNvPicPr>
            <a:picLocks noChangeAspect="1" noChangeArrowheads="1"/>
          </p:cNvPicPr>
          <p:nvPr/>
        </p:nvPicPr>
        <p:blipFill>
          <a:blip r:embed="rId2" cstate="print">
            <a:lum bright="82000" contrast="-100000"/>
          </a:blip>
          <a:srcRect/>
          <a:stretch>
            <a:fillRect/>
          </a:stretch>
        </p:blipFill>
        <p:spPr bwMode="auto">
          <a:xfrm>
            <a:off x="1828800" y="1143000"/>
            <a:ext cx="4966943" cy="483469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62000" y="228600"/>
            <a:ext cx="76962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 Black" pitchFamily="34" charset="0"/>
              </a:rPr>
              <a:t>Bibliography:</a:t>
            </a:r>
          </a:p>
          <a:p>
            <a:pPr marL="914400" indent="-914400"/>
            <a:endParaRPr lang="en-US" dirty="0" smtClean="0">
              <a:latin typeface="Arial Black" pitchFamily="34" charset="0"/>
            </a:endParaRPr>
          </a:p>
          <a:p>
            <a:pPr marL="914400" indent="-914400"/>
            <a:r>
              <a:rPr lang="en-US" dirty="0" smtClean="0">
                <a:latin typeface="Berlin Sans FB" pitchFamily="34" charset="0"/>
              </a:rPr>
              <a:t>Atherton, J. S., (2009) </a:t>
            </a:r>
            <a:r>
              <a:rPr lang="en-US" i="1" dirty="0" smtClean="0">
                <a:latin typeface="Berlin Sans FB" pitchFamily="34" charset="0"/>
              </a:rPr>
              <a:t>Learning and Teaching; Constructivism in </a:t>
            </a:r>
            <a:r>
              <a:rPr lang="en-US" i="1" dirty="0" err="1" smtClean="0">
                <a:latin typeface="Berlin Sans FB" pitchFamily="34" charset="0"/>
              </a:rPr>
              <a:t>learning.</a:t>
            </a:r>
            <a:r>
              <a:rPr lang="en-US" u="sng" dirty="0" err="1" smtClean="0">
                <a:latin typeface="Berlin Sans FB" pitchFamily="34" charset="0"/>
              </a:rPr>
              <a:t>http</a:t>
            </a:r>
            <a:r>
              <a:rPr lang="en-US" u="sng" dirty="0" smtClean="0">
                <a:latin typeface="Berlin Sans FB" pitchFamily="34" charset="0"/>
              </a:rPr>
              <a:t>://</a:t>
            </a:r>
            <a:r>
              <a:rPr lang="en-US" u="sng" dirty="0" err="1" smtClean="0">
                <a:latin typeface="Berlin Sans FB" pitchFamily="34" charset="0"/>
              </a:rPr>
              <a:t>www.learningandteaching.info</a:t>
            </a:r>
            <a:r>
              <a:rPr lang="en-US" u="sng" dirty="0" smtClean="0">
                <a:latin typeface="Berlin Sans FB" pitchFamily="34" charset="0"/>
              </a:rPr>
              <a:t>/learning/</a:t>
            </a:r>
            <a:r>
              <a:rPr lang="en-US" u="sng" dirty="0" err="1" smtClean="0">
                <a:latin typeface="Berlin Sans FB" pitchFamily="34" charset="0"/>
              </a:rPr>
              <a:t>constructivism.htm</a:t>
            </a:r>
            <a:r>
              <a:rPr lang="en-US" dirty="0" smtClean="0">
                <a:latin typeface="Berlin Sans FB" pitchFamily="34" charset="0"/>
              </a:rPr>
              <a:t>. retrieved: 30 January 2010</a:t>
            </a:r>
          </a:p>
          <a:p>
            <a:pPr marL="914400" indent="-914400"/>
            <a:r>
              <a:rPr lang="en-US" dirty="0" smtClean="0">
                <a:latin typeface="Berlin Sans FB" pitchFamily="34" charset="0"/>
              </a:rPr>
              <a:t>		Slide- 9</a:t>
            </a:r>
          </a:p>
          <a:p>
            <a:pPr marL="914400" indent="-914400"/>
            <a:r>
              <a:rPr lang="en-US" dirty="0" smtClean="0">
                <a:latin typeface="Berlin Sans FB" pitchFamily="34" charset="0"/>
              </a:rPr>
              <a:t>Brooks, Jacqueline, and Martin Brooks. Constructivism. retrieved January 30, 2010. http://www.funderstanding.com/content/constructivism</a:t>
            </a:r>
          </a:p>
          <a:p>
            <a:pPr marL="914400" indent="-914400"/>
            <a:r>
              <a:rPr lang="en-US" dirty="0" smtClean="0">
                <a:latin typeface="Berlin Sans FB" pitchFamily="34" charset="0"/>
              </a:rPr>
              <a:t>		Slide- 5</a:t>
            </a:r>
          </a:p>
          <a:p>
            <a:pPr marL="914400" indent="-914400"/>
            <a:r>
              <a:rPr lang="en-US" dirty="0" smtClean="0">
                <a:latin typeface="Berlin Sans FB" pitchFamily="34" charset="0"/>
              </a:rPr>
              <a:t>Child Development Reference. Vol. 8. Lev </a:t>
            </a:r>
            <a:r>
              <a:rPr lang="en-US" dirty="0" err="1" smtClean="0">
                <a:latin typeface="Berlin Sans FB" pitchFamily="34" charset="0"/>
              </a:rPr>
              <a:t>Vygotsky</a:t>
            </a:r>
            <a:r>
              <a:rPr lang="en-US" dirty="0" smtClean="0">
                <a:latin typeface="Berlin Sans FB" pitchFamily="34" charset="0"/>
              </a:rPr>
              <a:t> (1896-1934) http://social.jrank.org/pages/677/Vygotsky-Lev-1896-1934.html. Retrieved 30 January </a:t>
            </a:r>
          </a:p>
          <a:p>
            <a:pPr marL="914400" indent="-914400"/>
            <a:r>
              <a:rPr lang="en-US" dirty="0" smtClean="0">
                <a:latin typeface="Berlin Sans FB" pitchFamily="34" charset="0"/>
              </a:rPr>
              <a:t>			Slide- 4, 6</a:t>
            </a:r>
          </a:p>
          <a:p>
            <a:pPr marL="914400" indent="-914400"/>
            <a:r>
              <a:rPr lang="en-US" dirty="0" smtClean="0">
                <a:latin typeface="Berlin Sans FB" pitchFamily="34" charset="0"/>
              </a:rPr>
              <a:t>Social Development Theory(</a:t>
            </a:r>
            <a:r>
              <a:rPr lang="en-US" dirty="0" err="1" smtClean="0">
                <a:latin typeface="Berlin Sans FB" pitchFamily="34" charset="0"/>
              </a:rPr>
              <a:t>Vygotsky</a:t>
            </a:r>
            <a:r>
              <a:rPr lang="en-US" dirty="0" smtClean="0">
                <a:latin typeface="Berlin Sans FB" pitchFamily="34" charset="0"/>
              </a:rPr>
              <a:t>) 2008. Learning-Theories.com.. http://www.learning-theories.com/vygotskys-social-learning-theory.html. Retrieved January 30, 2010</a:t>
            </a:r>
          </a:p>
          <a:p>
            <a:r>
              <a:rPr lang="en-US" dirty="0" smtClean="0">
                <a:latin typeface="Berlin Sans FB" pitchFamily="34" charset="0"/>
              </a:rPr>
              <a:t>		Slide- 3,7,8</a:t>
            </a:r>
          </a:p>
        </p:txBody>
      </p:sp>
    </p:spTree>
  </p:cSld>
  <p:clrMapOvr>
    <a:masterClrMapping/>
  </p:clrMapOvr>
  <p:transition spd="med" advTm="1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grijes.AD-OFFLT-08732\Local Settings\Temporary Internet Files\Content.IE5\N91CLFJD\MCj02854660000[1].wmf"/>
          <p:cNvPicPr>
            <a:picLocks noChangeAspect="1" noChangeArrowheads="1"/>
          </p:cNvPicPr>
          <p:nvPr/>
        </p:nvPicPr>
        <p:blipFill>
          <a:blip r:embed="rId2" cstate="print">
            <a:lum bright="77000" contrast="-7000"/>
          </a:blip>
          <a:srcRect/>
          <a:stretch>
            <a:fillRect/>
          </a:stretch>
        </p:blipFill>
        <p:spPr bwMode="auto">
          <a:xfrm>
            <a:off x="1371600" y="79622"/>
            <a:ext cx="6553200" cy="654650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Overview</a:t>
            </a:r>
            <a:r>
              <a:rPr lang="en-US" dirty="0" smtClean="0"/>
              <a:t> of </a:t>
            </a:r>
            <a:r>
              <a:rPr lang="en-US" dirty="0" err="1" smtClean="0"/>
              <a:t>Vygotsky’s</a:t>
            </a:r>
            <a:r>
              <a:rPr lang="en-US" dirty="0" smtClean="0"/>
              <a:t> Belief: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Social Development Theory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All children must interact to learn! 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Development occurs in early childhood stages and the transitions through each stage implement human development.  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Constructivism </a:t>
            </a:r>
            <a:endParaRPr lang="en-US" dirty="0" smtClean="0"/>
          </a:p>
          <a:p>
            <a:pPr lvl="1"/>
            <a:r>
              <a:rPr lang="en-US" dirty="0" smtClean="0"/>
              <a:t>Social interaction</a:t>
            </a:r>
          </a:p>
          <a:p>
            <a:pPr lvl="1"/>
            <a:r>
              <a:rPr lang="en-US" dirty="0" smtClean="0"/>
              <a:t>The More Knowledgeable Other –(MKO)</a:t>
            </a:r>
          </a:p>
          <a:p>
            <a:pPr lvl="1"/>
            <a:r>
              <a:rPr lang="en-US" dirty="0" smtClean="0"/>
              <a:t>The Zone of Proximal Development (ZPD)</a:t>
            </a:r>
            <a:endParaRPr lang="en-US" dirty="0"/>
          </a:p>
        </p:txBody>
      </p:sp>
    </p:spTree>
  </p:cSld>
  <p:clrMapOvr>
    <a:masterClrMapping/>
  </p:clrMapOvr>
  <p:transition spd="med" advTm="1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Point Star 3"/>
          <p:cNvSpPr/>
          <p:nvPr/>
        </p:nvSpPr>
        <p:spPr>
          <a:xfrm>
            <a:off x="838200" y="4648200"/>
            <a:ext cx="609600" cy="685800"/>
          </a:xfrm>
          <a:prstGeom prst="star5">
            <a:avLst>
              <a:gd name="adj" fmla="val 17214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52" name="Picture 8" descr="C:\Documents and Settings\grijes.AD-OFFLT-08732\Local Settings\Temporary Internet Files\Content.IE5\F7CCMSUM\MCj044210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4191000"/>
            <a:ext cx="3492216" cy="2667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467600" cy="1143000"/>
          </a:xfrm>
        </p:spPr>
        <p:txBody>
          <a:bodyPr/>
          <a:lstStyle/>
          <a:p>
            <a:pPr algn="ctr"/>
            <a:r>
              <a:rPr lang="en-US" dirty="0" smtClean="0"/>
              <a:t>Social Development theory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467600" cy="4873752"/>
          </a:xfrm>
        </p:spPr>
        <p:txBody>
          <a:bodyPr>
            <a:normAutofit/>
          </a:bodyPr>
          <a:lstStyle/>
          <a:p>
            <a:r>
              <a:rPr lang="en-US" i="1" dirty="0" smtClean="0"/>
              <a:t>Social learning </a:t>
            </a:r>
            <a:r>
              <a:rPr lang="en-US" dirty="0" smtClean="0"/>
              <a:t>will occur </a:t>
            </a:r>
            <a:r>
              <a:rPr lang="en-US" b="1" dirty="0" smtClean="0"/>
              <a:t>first</a:t>
            </a:r>
            <a:r>
              <a:rPr lang="en-US" dirty="0" smtClean="0"/>
              <a:t>, then development happens.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		 </a:t>
            </a:r>
            <a:r>
              <a:rPr lang="en-US" dirty="0" err="1" smtClean="0"/>
              <a:t>Vygosky</a:t>
            </a:r>
            <a:r>
              <a:rPr lang="en-US" dirty="0" smtClean="0"/>
              <a:t> believes that a child’s cultural development begins with social interaction (“between people”) then is followed by individual learning (“inside the child”).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Social learning can occur through communication: </a:t>
            </a:r>
            <a:r>
              <a:rPr lang="en-US" b="1" dirty="0" smtClean="0"/>
              <a:t>writing, speech, and culture.</a:t>
            </a:r>
          </a:p>
          <a:p>
            <a:pPr>
              <a:buFont typeface="Arial" pitchFamily="34" charset="0"/>
              <a:buChar char="•"/>
            </a:pPr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	</a:t>
            </a:r>
            <a:r>
              <a:rPr lang="en-US" dirty="0" smtClean="0"/>
              <a:t>using social learning tools will help children develop higher thinking skills. 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ransition spd="med" advTm="1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How to Help your students Use Higher Order Thinking Skills</a:t>
            </a: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Always remember: You are not a lecturer.  You are a </a:t>
            </a:r>
            <a:r>
              <a:rPr lang="en-US" i="1" dirty="0" smtClean="0"/>
              <a:t>teacher</a:t>
            </a:r>
            <a:r>
              <a:rPr lang="en-US" dirty="0" smtClean="0"/>
              <a:t>.  </a:t>
            </a:r>
          </a:p>
          <a:p>
            <a:r>
              <a:rPr lang="en-US" dirty="0" err="1" smtClean="0"/>
              <a:t>Vygotsky</a:t>
            </a:r>
            <a:r>
              <a:rPr lang="en-US" dirty="0" smtClean="0"/>
              <a:t> believed that students should play </a:t>
            </a:r>
            <a:r>
              <a:rPr lang="en-US" u="sng" dirty="0" smtClean="0"/>
              <a:t>active roles </a:t>
            </a:r>
            <a:r>
              <a:rPr lang="en-US" dirty="0" smtClean="0"/>
              <a:t>within the classroom.</a:t>
            </a:r>
          </a:p>
          <a:p>
            <a:pPr lvl="1"/>
            <a:r>
              <a:rPr lang="en-US" dirty="0" smtClean="0"/>
              <a:t>the role of the teacher and student should be reversed to allow more individual thought.   </a:t>
            </a:r>
          </a:p>
          <a:p>
            <a:pPr lvl="1">
              <a:buNone/>
            </a:pPr>
            <a:endParaRPr lang="en-US" dirty="0" smtClean="0"/>
          </a:p>
          <a:p>
            <a:pPr lvl="2">
              <a:buBlip>
                <a:blip r:embed="rId2"/>
              </a:buBlip>
            </a:pPr>
            <a:r>
              <a:rPr lang="en-US" dirty="0" smtClean="0"/>
              <a:t>The teacher should </a:t>
            </a:r>
            <a:r>
              <a:rPr lang="en-US" i="1" dirty="0" smtClean="0"/>
              <a:t>only</a:t>
            </a:r>
            <a:r>
              <a:rPr lang="en-US" dirty="0" smtClean="0"/>
              <a:t> facilitate discussion- the students should be the ones talking.</a:t>
            </a:r>
          </a:p>
          <a:p>
            <a:pPr lvl="2">
              <a:buBlip>
                <a:blip r:embed="rId2"/>
              </a:buBlip>
            </a:pPr>
            <a:r>
              <a:rPr lang="en-US" dirty="0" smtClean="0"/>
              <a:t>The teacher should ask a question and </a:t>
            </a:r>
            <a:r>
              <a:rPr lang="en-US" i="1" dirty="0" smtClean="0"/>
              <a:t>wait</a:t>
            </a:r>
            <a:r>
              <a:rPr lang="en-US" dirty="0" smtClean="0"/>
              <a:t> for an answer: Allow the students to talk out the correct response, and more importantly </a:t>
            </a:r>
            <a:r>
              <a:rPr lang="en-US" i="1" dirty="0" smtClean="0"/>
              <a:t>think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122" name="Picture 2" descr="C:\Documents and Settings\grijes.AD-OFFLT-08732\Local Settings\Temporary Internet Files\Content.IE5\N91CLFJD\MCj0429827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2971800"/>
            <a:ext cx="2171700" cy="26543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grijes.AD-OFFLT-08732\Local Settings\Temporary Internet Files\Content.IE5\SG39Y536\MCj0415852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457200"/>
            <a:ext cx="4049738" cy="299878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Constructivism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2133600" y="5010150"/>
            <a:ext cx="6629400" cy="1371600"/>
          </a:xfrm>
        </p:spPr>
        <p:txBody>
          <a:bodyPr>
            <a:noAutofit/>
          </a:bodyPr>
          <a:lstStyle/>
          <a:p>
            <a:r>
              <a:rPr lang="en-US" sz="1600" dirty="0" smtClean="0"/>
              <a:t>We must </a:t>
            </a:r>
            <a:r>
              <a:rPr lang="en-US" sz="1600" i="1" dirty="0" smtClean="0"/>
              <a:t>reflect</a:t>
            </a:r>
            <a:r>
              <a:rPr lang="en-US" sz="1600" dirty="0" smtClean="0"/>
              <a:t> on our social interactions and daily experiences, and </a:t>
            </a:r>
            <a:r>
              <a:rPr lang="en-US" sz="1600" i="1" dirty="0" smtClean="0"/>
              <a:t>use the knowledge of others </a:t>
            </a:r>
            <a:r>
              <a:rPr lang="en-US" sz="1600" dirty="0" smtClean="0"/>
              <a:t>to understand and learn in the world we live in.</a:t>
            </a:r>
          </a:p>
          <a:p>
            <a:endParaRPr lang="en-US" sz="1600" dirty="0" smtClean="0"/>
          </a:p>
          <a:p>
            <a:pPr algn="ctr"/>
            <a:r>
              <a:rPr lang="en-US" sz="1600" dirty="0" smtClean="0"/>
              <a:t>      “ A learner must construct the meaning of a topic, not just memorize it!”</a:t>
            </a:r>
            <a:endParaRPr lang="en-US" sz="1600" dirty="0"/>
          </a:p>
        </p:txBody>
      </p:sp>
      <p:sp>
        <p:nvSpPr>
          <p:cNvPr id="5" name="5-Point Star 4"/>
          <p:cNvSpPr/>
          <p:nvPr/>
        </p:nvSpPr>
        <p:spPr>
          <a:xfrm>
            <a:off x="2133600" y="5867400"/>
            <a:ext cx="5334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8305800" y="5562600"/>
            <a:ext cx="5334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 advTm="1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Social interaction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Vygotsky</a:t>
            </a:r>
            <a:r>
              <a:rPr lang="en-US" dirty="0" smtClean="0"/>
              <a:t> felt that children developed using communication and social interactions. </a:t>
            </a:r>
          </a:p>
          <a:p>
            <a:r>
              <a:rPr lang="en-US" dirty="0" err="1" smtClean="0"/>
              <a:t>Vygotsky</a:t>
            </a:r>
            <a:r>
              <a:rPr lang="en-US" dirty="0" smtClean="0"/>
              <a:t> saw learning and development as working with another person; which means development comes before learning.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267200" y="1600200"/>
            <a:ext cx="3657600" cy="4572000"/>
          </a:xfrm>
        </p:spPr>
        <p:txBody>
          <a:bodyPr>
            <a:normAutofit lnSpcReduction="10000"/>
          </a:bodyPr>
          <a:lstStyle/>
          <a:p>
            <a:r>
              <a:rPr lang="en-US" i="1" dirty="0" smtClean="0"/>
              <a:t>Suggestions for use in your classroom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Allow your students to ask  you questions.</a:t>
            </a:r>
          </a:p>
          <a:p>
            <a:pPr lvl="1"/>
            <a:r>
              <a:rPr lang="en-US" dirty="0" smtClean="0"/>
              <a:t>Cooperative learning techniques such as peer reading, small group activities, and whole group discussions. </a:t>
            </a:r>
          </a:p>
          <a:p>
            <a:pPr lvl="1"/>
            <a:r>
              <a:rPr lang="en-US" dirty="0" smtClean="0"/>
              <a:t>Students with disabilities work with student with out a disability. </a:t>
            </a:r>
            <a:endParaRPr lang="en-US" dirty="0"/>
          </a:p>
        </p:txBody>
      </p:sp>
      <p:pic>
        <p:nvPicPr>
          <p:cNvPr id="1026" name="Picture 2" descr="C:\Documents and Settings\grijes.AD-OFFLT-08732\Local Settings\Temporary Internet Files\Content.IE5\G8F8DS0T\MCj043615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0"/>
            <a:ext cx="1905000" cy="1683563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The More Knowledgeable other (MKO)</a:t>
            </a:r>
            <a:endParaRPr lang="en-US" dirty="0"/>
          </a:p>
        </p:txBody>
      </p:sp>
      <p:pic>
        <p:nvPicPr>
          <p:cNvPr id="6" name="Picture 2" descr="C:\Documents and Settings\grijes.AD-OFFLT-08732\Local Settings\Temporary Internet Files\Content.IE5\SG39Y536\MCj02332510000[1].wm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00400" y="4038600"/>
            <a:ext cx="2590800" cy="256889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143000" y="1524000"/>
            <a:ext cx="6019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b="1" dirty="0" smtClean="0"/>
              <a:t>The MKO refers to any individual that has a higher ability level or better understanding of the learner.  </a:t>
            </a:r>
          </a:p>
          <a:p>
            <a:endParaRPr lang="en-US" b="1" dirty="0" smtClean="0"/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MKO could be: teacher, adult, peer, younger person, or even a computer. </a:t>
            </a:r>
          </a:p>
          <a:p>
            <a:endParaRPr lang="en-US" b="1" dirty="0" smtClean="0"/>
          </a:p>
          <a:p>
            <a:r>
              <a:rPr lang="en-US" b="1" dirty="0" smtClean="0"/>
              <a:t>The MKO will support the learner to accomplish a task within the learner’s own Zone of Proximal Development…</a:t>
            </a:r>
            <a:endParaRPr lang="en-US" b="1" dirty="0"/>
          </a:p>
        </p:txBody>
      </p:sp>
    </p:spTree>
  </p:cSld>
  <p:clrMapOvr>
    <a:masterClrMapping/>
  </p:clrMapOvr>
  <p:transition spd="med" advTm="2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grijes.AD-OFFLT-08732\Local Settings\Temporary Internet Files\Content.IE5\SG39Y536\MCj02958770000[1].wmf"/>
          <p:cNvPicPr>
            <a:picLocks noChangeAspect="1" noChangeArrowheads="1"/>
          </p:cNvPicPr>
          <p:nvPr/>
        </p:nvPicPr>
        <p:blipFill>
          <a:blip r:embed="rId2" cstate="print">
            <a:lum bright="16000" contrast="54000"/>
          </a:blip>
          <a:srcRect/>
          <a:stretch>
            <a:fillRect/>
          </a:stretch>
        </p:blipFill>
        <p:spPr bwMode="auto">
          <a:xfrm>
            <a:off x="2895600" y="1295400"/>
            <a:ext cx="3581400" cy="437296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The Zone of Proximal Development (</a:t>
            </a:r>
            <a:r>
              <a:rPr lang="en-US" dirty="0" err="1" smtClean="0"/>
              <a:t>zpd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467600" cy="510235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2800" dirty="0" smtClean="0">
                <a:latin typeface="Britannic Bold" pitchFamily="34" charset="0"/>
              </a:rPr>
              <a:t>Working together to Succeed</a:t>
            </a:r>
            <a:r>
              <a:rPr lang="en-US" dirty="0" smtClean="0">
                <a:latin typeface="AbcTeacher" pitchFamily="2" charset="0"/>
              </a:rPr>
              <a:t>!</a:t>
            </a:r>
          </a:p>
          <a:p>
            <a:pPr algn="ctr"/>
            <a:r>
              <a:rPr lang="en-US" dirty="0" err="1" smtClean="0"/>
              <a:t>Vygotsky</a:t>
            </a:r>
            <a:r>
              <a:rPr lang="en-US" dirty="0" smtClean="0"/>
              <a:t> believed that learning occurred in this Zone!  </a:t>
            </a:r>
          </a:p>
          <a:p>
            <a:r>
              <a:rPr lang="en-US" dirty="0" smtClean="0"/>
              <a:t>ZPD is the difference between the student’s ability to complete a task with the supports of an MKO versus the student’s ability to complete the task independently.</a:t>
            </a:r>
          </a:p>
          <a:p>
            <a:endParaRPr lang="en-US" dirty="0" smtClean="0"/>
          </a:p>
          <a:p>
            <a:pPr algn="ctr"/>
            <a:r>
              <a:rPr lang="en-US" dirty="0" err="1" smtClean="0"/>
              <a:t>Vygotsky</a:t>
            </a:r>
            <a:r>
              <a:rPr lang="en-US" dirty="0" smtClean="0"/>
              <a:t> did not imply that the MKO had to show the child how to do something.  The ZPD was in fact just a child and MKO engaging in an activity that allowed the child to refine his thinking or performance to make the end product more successful. </a:t>
            </a:r>
          </a:p>
          <a:p>
            <a:pPr algn="ctr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 advTm="1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9144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Zone of Proximal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019800"/>
            <a:ext cx="7467600" cy="454152"/>
          </a:xfrm>
        </p:spPr>
        <p:txBody>
          <a:bodyPr>
            <a:normAutofit/>
          </a:bodyPr>
          <a:lstStyle/>
          <a:p>
            <a:r>
              <a:rPr lang="en-US" sz="1200" dirty="0" smtClean="0"/>
              <a:t>Visual taken from  source #1</a:t>
            </a:r>
            <a:endParaRPr lang="en-US" sz="1200" dirty="0"/>
          </a:p>
        </p:txBody>
      </p:sp>
      <p:sp>
        <p:nvSpPr>
          <p:cNvPr id="4" name="Oval 3"/>
          <p:cNvSpPr/>
          <p:nvPr/>
        </p:nvSpPr>
        <p:spPr>
          <a:xfrm>
            <a:off x="1600200" y="1219200"/>
            <a:ext cx="5791200" cy="51816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200400" y="2209800"/>
            <a:ext cx="4114800" cy="35052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4876800" y="3429000"/>
            <a:ext cx="2286000" cy="1828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Child’s independent level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38600" y="289560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ZPD 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895600" y="1676400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beyond student’s reach at present time</a:t>
            </a:r>
            <a:endParaRPr lang="en-US" sz="1600" dirty="0"/>
          </a:p>
        </p:txBody>
      </p:sp>
    </p:spTree>
  </p:cSld>
  <p:clrMapOvr>
    <a:masterClrMapping/>
  </p:clrMapOvr>
  <p:transition spd="med" advTm="15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316</TotalTime>
  <Words>494</Words>
  <Application>Microsoft Office PowerPoint</Application>
  <PresentationFormat>On-screen Show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Oriel</vt:lpstr>
      <vt:lpstr>Lev Vygotsky</vt:lpstr>
      <vt:lpstr>Overview of Vygotsky’s Belief:</vt:lpstr>
      <vt:lpstr>Social Development theory </vt:lpstr>
      <vt:lpstr>Slide 4</vt:lpstr>
      <vt:lpstr>Constructivism </vt:lpstr>
      <vt:lpstr>Social interaction </vt:lpstr>
      <vt:lpstr>The More Knowledgeable other (MKO)</vt:lpstr>
      <vt:lpstr>The Zone of Proximal Development (zpd)</vt:lpstr>
      <vt:lpstr>Zone of Proximal Development</vt:lpstr>
      <vt:lpstr>Slide 10</vt:lpstr>
    </vt:vector>
  </TitlesOfParts>
  <Company>Wilson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Lev Vygotsky</dc:title>
  <dc:creator>Technology Services Department</dc:creator>
  <cp:lastModifiedBy>Technology Services Department</cp:lastModifiedBy>
  <cp:revision>54</cp:revision>
  <dcterms:created xsi:type="dcterms:W3CDTF">2010-01-31T14:56:15Z</dcterms:created>
  <dcterms:modified xsi:type="dcterms:W3CDTF">2010-02-02T21:28:12Z</dcterms:modified>
</cp:coreProperties>
</file>