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6" r:id="rId4"/>
    <p:sldId id="258" r:id="rId5"/>
    <p:sldId id="264" r:id="rId6"/>
    <p:sldId id="265" r:id="rId7"/>
    <p:sldId id="260" r:id="rId8"/>
    <p:sldId id="262"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8" autoAdjust="0"/>
    <p:restoredTop sz="92844" autoAdjust="0"/>
  </p:normalViewPr>
  <p:slideViewPr>
    <p:cSldViewPr>
      <p:cViewPr varScale="1">
        <p:scale>
          <a:sx n="66" d="100"/>
          <a:sy n="66" d="100"/>
        </p:scale>
        <p:origin x="-708" y="-102"/>
      </p:cViewPr>
      <p:guideLst>
        <p:guide orient="horz" pos="2160"/>
        <p:guide pos="2880"/>
      </p:guideLst>
    </p:cSldViewPr>
  </p:slideViewPr>
  <p:outlineViewPr>
    <p:cViewPr>
      <p:scale>
        <a:sx n="33" d="100"/>
        <a:sy n="33" d="100"/>
      </p:scale>
      <p:origin x="48" y="100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7C9AC93-A7F7-447E-AD6A-6AF5BE59A280}" type="datetimeFigureOut">
              <a:rPr lang="en-US" smtClean="0"/>
              <a:pPr/>
              <a:t>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E85F1BD-D6A5-4ABB-B1AB-5FD6F0BDC4FC}" type="slidenum">
              <a:rPr lang="en-US" smtClean="0"/>
              <a:pPr/>
              <a:t>‹#›</a:t>
            </a:fld>
            <a:endParaRPr lang="en-US" dirty="0"/>
          </a:p>
        </p:txBody>
      </p:sp>
    </p:spTree>
  </p:cSld>
  <p:clrMapOvr>
    <a:masterClrMapping/>
  </p:clrMapOvr>
  <p:transition spd="med">
    <p:zoom/>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C9AC93-A7F7-447E-AD6A-6AF5BE59A280}" type="datetimeFigureOut">
              <a:rPr lang="en-US" smtClean="0"/>
              <a:pPr/>
              <a:t>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E85F1BD-D6A5-4ABB-B1AB-5FD6F0BDC4FC}" type="slidenum">
              <a:rPr lang="en-US" smtClean="0"/>
              <a:pPr/>
              <a:t>‹#›</a:t>
            </a:fld>
            <a:endParaRPr lang="en-US" dirty="0"/>
          </a:p>
        </p:txBody>
      </p:sp>
    </p:spTree>
  </p:cSld>
  <p:clrMapOvr>
    <a:masterClrMapping/>
  </p:clrMapOvr>
  <p:transition spd="med">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C9AC93-A7F7-447E-AD6A-6AF5BE59A280}" type="datetimeFigureOut">
              <a:rPr lang="en-US" smtClean="0"/>
              <a:pPr/>
              <a:t>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E85F1BD-D6A5-4ABB-B1AB-5FD6F0BDC4FC}" type="slidenum">
              <a:rPr lang="en-US" smtClean="0"/>
              <a:pPr/>
              <a:t>‹#›</a:t>
            </a:fld>
            <a:endParaRPr lang="en-US" dirty="0"/>
          </a:p>
        </p:txBody>
      </p:sp>
    </p:spTree>
  </p:cSld>
  <p:clrMapOvr>
    <a:masterClrMapping/>
  </p:clrMapOvr>
  <p:transition spd="med">
    <p:zoom/>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C9AC93-A7F7-447E-AD6A-6AF5BE59A280}" type="datetimeFigureOut">
              <a:rPr lang="en-US" smtClean="0"/>
              <a:pPr/>
              <a:t>2/3/2010</a:t>
            </a:fld>
            <a:endParaRPr lang="en-US" dirty="0"/>
          </a:p>
        </p:txBody>
      </p:sp>
      <p:sp>
        <p:nvSpPr>
          <p:cNvPr id="5" name="Footer Placeholder 4"/>
          <p:cNvSpPr>
            <a:spLocks noGrp="1"/>
          </p:cNvSpPr>
          <p:nvPr>
            <p:ph type="ftr" sz="quarter" idx="11"/>
          </p:nvPr>
        </p:nvSpPr>
        <p:spPr/>
        <p:txBody>
          <a:bodyPr/>
          <a:lstStyle/>
          <a:p>
            <a:r>
              <a:rPr lang="en-US" dirty="0" smtClean="0"/>
              <a:t>John Caldwell Holt</a:t>
            </a:r>
            <a:endParaRPr lang="en-US" dirty="0"/>
          </a:p>
        </p:txBody>
      </p:sp>
      <p:sp>
        <p:nvSpPr>
          <p:cNvPr id="6" name="Slide Number Placeholder 5"/>
          <p:cNvSpPr>
            <a:spLocks noGrp="1"/>
          </p:cNvSpPr>
          <p:nvPr>
            <p:ph type="sldNum" sz="quarter" idx="12"/>
          </p:nvPr>
        </p:nvSpPr>
        <p:spPr/>
        <p:txBody>
          <a:bodyPr/>
          <a:lstStyle/>
          <a:p>
            <a:fld id="{BE85F1BD-D6A5-4ABB-B1AB-5FD6F0BDC4FC}" type="slidenum">
              <a:rPr lang="en-US" smtClean="0"/>
              <a:pPr/>
              <a:t>‹#›</a:t>
            </a:fld>
            <a:endParaRPr lang="en-US" dirty="0"/>
          </a:p>
        </p:txBody>
      </p:sp>
    </p:spTree>
  </p:cSld>
  <p:clrMapOvr>
    <a:masterClrMapping/>
  </p:clrMapOvr>
  <p:transition spd="med">
    <p:zo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C9AC93-A7F7-447E-AD6A-6AF5BE59A280}" type="datetimeFigureOut">
              <a:rPr lang="en-US" smtClean="0"/>
              <a:pPr/>
              <a:t>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E85F1BD-D6A5-4ABB-B1AB-5FD6F0BDC4FC}" type="slidenum">
              <a:rPr lang="en-US" smtClean="0"/>
              <a:pPr/>
              <a:t>‹#›</a:t>
            </a:fld>
            <a:endParaRPr lang="en-US" dirty="0"/>
          </a:p>
        </p:txBody>
      </p:sp>
    </p:spTree>
  </p:cSld>
  <p:clrMapOvr>
    <a:masterClrMapping/>
  </p:clrMapOvr>
  <p:transition spd="med">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7C9AC93-A7F7-447E-AD6A-6AF5BE59A280}" type="datetimeFigureOut">
              <a:rPr lang="en-US" smtClean="0"/>
              <a:pPr/>
              <a:t>2/2/2010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E85F1BD-D6A5-4ABB-B1AB-5FD6F0BDC4FC}" type="slidenum">
              <a:rPr lang="en-US" smtClean="0"/>
              <a:pPr/>
              <a:t>‹#›</a:t>
            </a:fld>
            <a:endParaRPr lang="en-US" dirty="0"/>
          </a:p>
        </p:txBody>
      </p:sp>
    </p:spTree>
  </p:cSld>
  <p:clrMapOvr>
    <a:masterClrMapping/>
  </p:clrMapOvr>
  <p:transition spd="med">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7C9AC93-A7F7-447E-AD6A-6AF5BE59A280}" type="datetimeFigureOut">
              <a:rPr lang="en-US" smtClean="0"/>
              <a:pPr/>
              <a:t>2/2/2010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E85F1BD-D6A5-4ABB-B1AB-5FD6F0BDC4FC}" type="slidenum">
              <a:rPr lang="en-US" smtClean="0"/>
              <a:pPr/>
              <a:t>‹#›</a:t>
            </a:fld>
            <a:endParaRPr lang="en-US" dirty="0"/>
          </a:p>
        </p:txBody>
      </p:sp>
    </p:spTree>
  </p:cSld>
  <p:clrMapOvr>
    <a:masterClrMapping/>
  </p:clrMapOvr>
  <p:transition spd="med">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7C9AC93-A7F7-447E-AD6A-6AF5BE59A280}" type="datetimeFigureOut">
              <a:rPr lang="en-US" smtClean="0"/>
              <a:pPr/>
              <a:t>2/2/2010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E85F1BD-D6A5-4ABB-B1AB-5FD6F0BDC4FC}" type="slidenum">
              <a:rPr lang="en-US" smtClean="0"/>
              <a:pPr/>
              <a:t>‹#›</a:t>
            </a:fld>
            <a:endParaRPr lang="en-US" dirty="0"/>
          </a:p>
        </p:txBody>
      </p:sp>
    </p:spTree>
  </p:cSld>
  <p:clrMapOvr>
    <a:masterClrMapping/>
  </p:clrMapOvr>
  <p:transition spd="med">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C9AC93-A7F7-447E-AD6A-6AF5BE59A280}" type="datetimeFigureOut">
              <a:rPr lang="en-US" smtClean="0"/>
              <a:pPr/>
              <a:t>2/2/2010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E85F1BD-D6A5-4ABB-B1AB-5FD6F0BDC4FC}" type="slidenum">
              <a:rPr lang="en-US" smtClean="0"/>
              <a:pPr/>
              <a:t>‹#›</a:t>
            </a:fld>
            <a:endParaRPr lang="en-US" dirty="0"/>
          </a:p>
        </p:txBody>
      </p:sp>
    </p:spTree>
  </p:cSld>
  <p:clrMapOvr>
    <a:masterClrMapping/>
  </p:clrMapOvr>
  <p:transition spd="med">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C9AC93-A7F7-447E-AD6A-6AF5BE59A280}" type="datetimeFigureOut">
              <a:rPr lang="en-US" smtClean="0"/>
              <a:pPr/>
              <a:t>2/2/2010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E85F1BD-D6A5-4ABB-B1AB-5FD6F0BDC4FC}" type="slidenum">
              <a:rPr lang="en-US" smtClean="0"/>
              <a:pPr/>
              <a:t>‹#›</a:t>
            </a:fld>
            <a:endParaRPr lang="en-US" dirty="0"/>
          </a:p>
        </p:txBody>
      </p:sp>
    </p:spTree>
  </p:cSld>
  <p:clrMapOvr>
    <a:masterClrMapping/>
  </p:clrMapOvr>
  <p:transition spd="med">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C9AC93-A7F7-447E-AD6A-6AF5BE59A280}" type="datetimeFigureOut">
              <a:rPr lang="en-US" smtClean="0"/>
              <a:pPr/>
              <a:t>2/2/2010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E85F1BD-D6A5-4ABB-B1AB-5FD6F0BDC4FC}" type="slidenum">
              <a:rPr lang="en-US" smtClean="0"/>
              <a:pPr/>
              <a:t>‹#›</a:t>
            </a:fld>
            <a:endParaRPr lang="en-US" dirty="0"/>
          </a:p>
        </p:txBody>
      </p:sp>
    </p:spTree>
  </p:cSld>
  <p:clrMapOvr>
    <a:masterClrMapping/>
  </p:clrMapOvr>
  <p:transition spd="med">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34000"/>
            <a:lum/>
          </a:blip>
          <a:srcRect/>
          <a:stretch>
            <a:fillRect t="-25000" b="-25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C9AC93-A7F7-447E-AD6A-6AF5BE59A280}" type="datetimeFigureOut">
              <a:rPr lang="en-US" smtClean="0"/>
              <a:pPr/>
              <a:t>2/2/2010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John Caldwell Holt</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1</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zoom/>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homeschooling.suite101.com/article.cfm/modern_homeschool_movement#ixzz0eOyP8L0A" TargetMode="External"/><Relationship Id="rId2" Type="http://schemas.openxmlformats.org/officeDocument/2006/relationships/hyperlink" Target="http://www.harvarsquarelibrary.org/cfs/john_calswell_holt.php" TargetMode="External"/><Relationship Id="rId1" Type="http://schemas.openxmlformats.org/officeDocument/2006/relationships/slideLayout" Target="../slideLayouts/slideLayout2.xml"/><Relationship Id="rId4" Type="http://schemas.openxmlformats.org/officeDocument/2006/relationships/hyperlink" Target="http://en.wikipedia.org/wiki/John_Caldwell_Hol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51000"/>
            <a:lum/>
          </a:blip>
          <a:srcRect/>
          <a:stretch>
            <a:fillRect t="-25000" b="-25000"/>
          </a:stretch>
        </a:blipFill>
        <a:effectLst/>
      </p:bgPr>
    </p:bg>
    <p:spTree>
      <p:nvGrpSpPr>
        <p:cNvPr id="1" name=""/>
        <p:cNvGrpSpPr/>
        <p:nvPr/>
      </p:nvGrpSpPr>
      <p:grpSpPr>
        <a:xfrm>
          <a:off x="0" y="0"/>
          <a:ext cx="0" cy="0"/>
          <a:chOff x="0" y="0"/>
          <a:chExt cx="0" cy="0"/>
        </a:xfrm>
      </p:grpSpPr>
      <p:sp>
        <p:nvSpPr>
          <p:cNvPr id="4" name="Title 3"/>
          <p:cNvSpPr>
            <a:spLocks noGrp="1"/>
          </p:cNvSpPr>
          <p:nvPr>
            <p:ph type="ctrTitle"/>
          </p:nvPr>
        </p:nvSpPr>
        <p:spPr/>
        <p:txBody>
          <a:bodyPr>
            <a:noAutofit/>
          </a:bodyPr>
          <a:lstStyle/>
          <a:p>
            <a:r>
              <a:rPr lang="en-US" sz="4800" b="1" dirty="0" smtClean="0">
                <a:latin typeface="Cambria" pitchFamily="18" charset="0"/>
              </a:rPr>
              <a:t>John </a:t>
            </a:r>
            <a:r>
              <a:rPr lang="en-US" sz="4800" b="1" dirty="0" err="1" smtClean="0">
                <a:latin typeface="Cambria" pitchFamily="18" charset="0"/>
              </a:rPr>
              <a:t>Caldwald</a:t>
            </a:r>
            <a:r>
              <a:rPr lang="en-US" sz="4800" b="1" dirty="0" smtClean="0">
                <a:latin typeface="Cambria" pitchFamily="18" charset="0"/>
              </a:rPr>
              <a:t> Holt</a:t>
            </a:r>
            <a:br>
              <a:rPr lang="en-US" sz="4800" b="1" dirty="0" smtClean="0">
                <a:latin typeface="Cambria" pitchFamily="18" charset="0"/>
              </a:rPr>
            </a:br>
            <a:r>
              <a:rPr lang="en-US" sz="4800" b="1" dirty="0" smtClean="0">
                <a:latin typeface="Cambria" pitchFamily="18" charset="0"/>
              </a:rPr>
              <a:t>(Home Schooling)</a:t>
            </a:r>
          </a:p>
        </p:txBody>
      </p:sp>
      <p:sp>
        <p:nvSpPr>
          <p:cNvPr id="6" name="Subtitle 5"/>
          <p:cNvSpPr>
            <a:spLocks noGrp="1"/>
          </p:cNvSpPr>
          <p:nvPr>
            <p:ph type="subTitle" idx="1"/>
          </p:nvPr>
        </p:nvSpPr>
        <p:spPr/>
        <p:txBody>
          <a:bodyPr/>
          <a:lstStyle/>
          <a:p>
            <a:r>
              <a:rPr lang="en-US" dirty="0" smtClean="0">
                <a:solidFill>
                  <a:schemeClr val="tx1"/>
                </a:solidFill>
              </a:rPr>
              <a:t>ED 530 Theorist Presentation</a:t>
            </a:r>
          </a:p>
          <a:p>
            <a:r>
              <a:rPr lang="en-US" dirty="0" smtClean="0">
                <a:solidFill>
                  <a:schemeClr val="tx1"/>
                </a:solidFill>
              </a:rPr>
              <a:t>Spring Semester </a:t>
            </a:r>
            <a:r>
              <a:rPr lang="en-US" dirty="0" smtClean="0">
                <a:solidFill>
                  <a:schemeClr val="tx1"/>
                </a:solidFill>
              </a:rPr>
              <a:t>2010</a:t>
            </a:r>
          </a:p>
          <a:p>
            <a:r>
              <a:rPr lang="en-US" dirty="0" smtClean="0">
                <a:solidFill>
                  <a:schemeClr val="tx1"/>
                </a:solidFill>
              </a:rPr>
              <a:t>Marianne Ostrowsky</a:t>
            </a:r>
            <a:endParaRPr lang="en-US" dirty="0" smtClean="0">
              <a:solidFill>
                <a:schemeClr val="tx1"/>
              </a:solidFill>
            </a:endParaRPr>
          </a:p>
          <a:p>
            <a:endParaRPr lang="en-US" dirty="0"/>
          </a:p>
        </p:txBody>
      </p:sp>
    </p:spTree>
  </p:cSld>
  <p:clrMapOvr>
    <a:masterClrMapping/>
  </p:clrMapOvr>
  <p:transition spd="med">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b="1" dirty="0" smtClean="0">
                <a:latin typeface="Cambria" pitchFamily="18" charset="0"/>
              </a:rPr>
              <a:t>Background</a:t>
            </a:r>
            <a:r>
              <a:rPr lang="en-US" dirty="0" smtClean="0"/>
              <a:t>  </a:t>
            </a:r>
            <a:endParaRPr lang="en-US" dirty="0"/>
          </a:p>
        </p:txBody>
      </p:sp>
      <p:sp>
        <p:nvSpPr>
          <p:cNvPr id="3" name="Content Placeholder 2"/>
          <p:cNvSpPr>
            <a:spLocks noGrp="1"/>
          </p:cNvSpPr>
          <p:nvPr>
            <p:ph idx="1"/>
          </p:nvPr>
        </p:nvSpPr>
        <p:spPr/>
        <p:txBody>
          <a:bodyPr>
            <a:noAutofit/>
          </a:bodyPr>
          <a:lstStyle/>
          <a:p>
            <a:r>
              <a:rPr lang="en-US" sz="2400" dirty="0" smtClean="0"/>
              <a:t>Born </a:t>
            </a:r>
            <a:r>
              <a:rPr lang="en-US" sz="2400" dirty="0" smtClean="0"/>
              <a:t>on April 14, 1923 in New York </a:t>
            </a:r>
            <a:r>
              <a:rPr lang="en-US" sz="2400" dirty="0" smtClean="0"/>
              <a:t>City</a:t>
            </a:r>
          </a:p>
          <a:p>
            <a:r>
              <a:rPr lang="en-US" sz="2400" dirty="0" smtClean="0"/>
              <a:t>In 1943 graduated from Yale University with degree in physics</a:t>
            </a:r>
          </a:p>
          <a:p>
            <a:r>
              <a:rPr lang="en-US" sz="2400" dirty="0" smtClean="0"/>
              <a:t>He “stumbled’ into the classroom from a suggestion from his sister.</a:t>
            </a:r>
          </a:p>
          <a:p>
            <a:r>
              <a:rPr lang="en-US" sz="2400" dirty="0" smtClean="0"/>
              <a:t>Spent 11 years on a classroom observation project with Bill Hull in Boston. </a:t>
            </a:r>
          </a:p>
          <a:p>
            <a:r>
              <a:rPr lang="en-US" sz="2400" dirty="0" smtClean="0"/>
              <a:t>These findings were the foundation for his first 2 books, </a:t>
            </a:r>
            <a:r>
              <a:rPr lang="en-US" sz="2400" i="1" dirty="0" smtClean="0"/>
              <a:t>How Children Fail  </a:t>
            </a:r>
            <a:r>
              <a:rPr lang="en-US" sz="2400" dirty="0" smtClean="0"/>
              <a:t>and </a:t>
            </a:r>
            <a:r>
              <a:rPr lang="en-US" sz="2400" i="1" dirty="0" smtClean="0"/>
              <a:t>How Children Learn</a:t>
            </a:r>
          </a:p>
          <a:p>
            <a:r>
              <a:rPr lang="en-US" sz="2400" dirty="0" smtClean="0"/>
              <a:t>He was a sought-after speaker and supporter of school </a:t>
            </a:r>
            <a:r>
              <a:rPr lang="en-US" sz="2400" dirty="0" smtClean="0"/>
              <a:t>reform</a:t>
            </a:r>
          </a:p>
          <a:p>
            <a:pPr marL="342900" marR="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400" kern="1200" dirty="0" smtClean="0">
                <a:solidFill>
                  <a:schemeClr val="tx1"/>
                </a:solidFill>
                <a:latin typeface="+mn-lt"/>
                <a:ea typeface="+mn-ea"/>
                <a:cs typeface="+mn-cs"/>
              </a:rPr>
              <a:t>He was a visiting teacher for the education departments at  Harvard University and the University of California, Berkeley</a:t>
            </a:r>
          </a:p>
          <a:p>
            <a:pPr marL="342900" marR="0" indent="-342900" algn="l" defTabSz="914400" rtl="0" eaLnBrk="1" fontAlgn="auto" latinLnBrk="0" hangingPunct="1">
              <a:spcBef>
                <a:spcPct val="20000"/>
              </a:spcBef>
              <a:spcAft>
                <a:spcPts val="0"/>
              </a:spcAft>
              <a:buClrTx/>
              <a:buSzTx/>
              <a:buNone/>
              <a:tabLst/>
              <a:defRPr/>
            </a:pPr>
            <a:r>
              <a:rPr lang="en-US" sz="2400" kern="1200" dirty="0" smtClean="0">
                <a:solidFill>
                  <a:schemeClr val="tx1"/>
                </a:solidFill>
                <a:latin typeface="+mn-lt"/>
                <a:ea typeface="+mn-ea"/>
                <a:cs typeface="+mn-cs"/>
              </a:rPr>
              <a:t>Image </a:t>
            </a:r>
            <a:r>
              <a:rPr lang="en-US" sz="2400" kern="1200" dirty="0" err="1" smtClean="0">
                <a:solidFill>
                  <a:schemeClr val="tx1"/>
                </a:solidFill>
                <a:latin typeface="+mn-lt"/>
                <a:ea typeface="+mn-ea"/>
                <a:cs typeface="+mn-cs"/>
              </a:rPr>
              <a:t>source:http</a:t>
            </a:r>
            <a:r>
              <a:rPr lang="en-US" sz="2400" kern="1200" dirty="0" smtClean="0">
                <a:solidFill>
                  <a:schemeClr val="tx1"/>
                </a:solidFill>
                <a:latin typeface="+mn-lt"/>
                <a:ea typeface="+mn-ea"/>
                <a:cs typeface="+mn-cs"/>
              </a:rPr>
              <a:t>://</a:t>
            </a:r>
            <a:r>
              <a:rPr lang="en-US" sz="2400" kern="1200" dirty="0" err="1" smtClean="0">
                <a:solidFill>
                  <a:schemeClr val="tx1"/>
                </a:solidFill>
                <a:latin typeface="+mn-lt"/>
                <a:ea typeface="+mn-ea"/>
                <a:cs typeface="+mn-cs"/>
              </a:rPr>
              <a:t>www.holtgws.com</a:t>
            </a:r>
            <a:r>
              <a:rPr lang="en-US" sz="2400" kern="1200" dirty="0" smtClean="0">
                <a:solidFill>
                  <a:schemeClr val="tx1"/>
                </a:solidFill>
                <a:latin typeface="+mn-lt"/>
                <a:ea typeface="+mn-ea"/>
                <a:cs typeface="+mn-cs"/>
              </a:rPr>
              <a:t>/</a:t>
            </a:r>
            <a:r>
              <a:rPr lang="en-US" sz="2400" kern="1200" dirty="0" err="1" smtClean="0">
                <a:solidFill>
                  <a:schemeClr val="tx1"/>
                </a:solidFill>
                <a:latin typeface="+mn-lt"/>
                <a:ea typeface="+mn-ea"/>
                <a:cs typeface="+mn-cs"/>
              </a:rPr>
              <a:t>johnholtpage.html</a:t>
            </a:r>
            <a:endParaRPr lang="en-US" sz="2400" kern="1200" dirty="0" smtClean="0">
              <a:solidFill>
                <a:schemeClr val="tx1"/>
              </a:solidFill>
              <a:latin typeface="+mn-lt"/>
              <a:ea typeface="+mn-ea"/>
              <a:cs typeface="+mn-cs"/>
            </a:endParaRPr>
          </a:p>
        </p:txBody>
      </p:sp>
      <p:pic>
        <p:nvPicPr>
          <p:cNvPr id="1027" name="Picture 3"/>
          <p:cNvPicPr>
            <a:picLocks noChangeAspect="1" noChangeArrowheads="1"/>
          </p:cNvPicPr>
          <p:nvPr/>
        </p:nvPicPr>
        <p:blipFill>
          <a:blip r:embed="rId2" cstate="print"/>
          <a:srcRect/>
          <a:stretch>
            <a:fillRect/>
          </a:stretch>
        </p:blipFill>
        <p:spPr bwMode="auto">
          <a:xfrm>
            <a:off x="7543800" y="228600"/>
            <a:ext cx="1269125" cy="1752600"/>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ox(in)">
                                      <p:cBhvr>
                                        <p:cTn id="10" dur="500"/>
                                        <p:tgtEl>
                                          <p:spTgt spid="3">
                                            <p:txEl>
                                              <p:pRg st="1" end="1"/>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ox(in)">
                                      <p:cBhvr>
                                        <p:cTn id="13" dur="500"/>
                                        <p:tgtEl>
                                          <p:spTgt spid="3">
                                            <p:txEl>
                                              <p:pRg st="2" end="2"/>
                                            </p:txEl>
                                          </p:spTgt>
                                        </p:tgtEl>
                                      </p:cBhvr>
                                    </p:animEffect>
                                  </p:childTnLst>
                                </p:cTn>
                              </p:par>
                              <p:par>
                                <p:cTn id="14" presetID="4" presetClass="entr" presetSubtype="16"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ox(in)">
                                      <p:cBhvr>
                                        <p:cTn id="16" dur="500"/>
                                        <p:tgtEl>
                                          <p:spTgt spid="3">
                                            <p:txEl>
                                              <p:pRg st="3" end="3"/>
                                            </p:txEl>
                                          </p:spTgt>
                                        </p:tgtEl>
                                      </p:cBhvr>
                                    </p:animEffect>
                                  </p:childTnLst>
                                </p:cTn>
                              </p:par>
                              <p:par>
                                <p:cTn id="17" presetID="4" presetClass="entr" presetSubtype="16"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ox(in)">
                                      <p:cBhvr>
                                        <p:cTn id="19" dur="500"/>
                                        <p:tgtEl>
                                          <p:spTgt spid="3">
                                            <p:txEl>
                                              <p:pRg st="4" end="4"/>
                                            </p:txEl>
                                          </p:spTgt>
                                        </p:tgtEl>
                                      </p:cBhvr>
                                    </p:animEffect>
                                  </p:childTnLst>
                                </p:cTn>
                              </p:par>
                              <p:par>
                                <p:cTn id="20" presetID="4" presetClass="entr" presetSubtype="16"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ox(in)">
                                      <p:cBhvr>
                                        <p:cTn id="22" dur="500"/>
                                        <p:tgtEl>
                                          <p:spTgt spid="3">
                                            <p:txEl>
                                              <p:pRg st="5" end="5"/>
                                            </p:txEl>
                                          </p:spTgt>
                                        </p:tgtEl>
                                      </p:cBhvr>
                                    </p:animEffect>
                                  </p:childTnLst>
                                </p:cTn>
                              </p:par>
                              <p:par>
                                <p:cTn id="23" presetID="4" presetClass="entr" presetSubtype="16"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box(in)">
                                      <p:cBhvr>
                                        <p:cTn id="2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kern="1200" dirty="0" smtClean="0">
                <a:solidFill>
                  <a:schemeClr val="tx1"/>
                </a:solidFill>
                <a:latin typeface="Cambria" pitchFamily="18" charset="0"/>
                <a:ea typeface="+mj-ea"/>
                <a:cs typeface="+mj-cs"/>
              </a:rPr>
              <a:t>Background continued</a:t>
            </a:r>
          </a:p>
        </p:txBody>
      </p:sp>
      <p:sp>
        <p:nvSpPr>
          <p:cNvPr id="3" name="Content Placeholder 2"/>
          <p:cNvSpPr>
            <a:spLocks noGrp="1"/>
          </p:cNvSpPr>
          <p:nvPr>
            <p:ph idx="1"/>
          </p:nvPr>
        </p:nvSpPr>
        <p:spPr/>
        <p:txBody>
          <a:bodyPr>
            <a:noAutofit/>
          </a:bodyPr>
          <a:lstStyle/>
          <a:p>
            <a:r>
              <a:rPr lang="en-US" sz="2400" kern="1200" dirty="0" smtClean="0">
                <a:solidFill>
                  <a:schemeClr val="tx1"/>
                </a:solidFill>
                <a:latin typeface="+mn-lt"/>
                <a:ea typeface="+mn-ea"/>
                <a:cs typeface="+mn-cs"/>
              </a:rPr>
              <a:t>He felt he failed at reforming the school system and then became an advocate of homeschooling</a:t>
            </a:r>
          </a:p>
          <a:p>
            <a:r>
              <a:rPr lang="en-US" sz="2400" kern="1200" dirty="0" smtClean="0">
                <a:solidFill>
                  <a:schemeClr val="tx1"/>
                </a:solidFill>
                <a:latin typeface="+mn-lt"/>
                <a:ea typeface="+mn-ea"/>
                <a:cs typeface="+mn-cs"/>
              </a:rPr>
              <a:t>In 1977 founded </a:t>
            </a:r>
            <a:r>
              <a:rPr lang="en-US" sz="2400" i="1" kern="1200" dirty="0" smtClean="0">
                <a:solidFill>
                  <a:schemeClr val="tx1"/>
                </a:solidFill>
                <a:latin typeface="+mn-lt"/>
                <a:ea typeface="+mn-ea"/>
                <a:cs typeface="+mn-cs"/>
              </a:rPr>
              <a:t>Growing Without Schooling</a:t>
            </a:r>
            <a:r>
              <a:rPr lang="en-US" sz="2400" kern="1200" dirty="0" smtClean="0">
                <a:solidFill>
                  <a:schemeClr val="tx1"/>
                </a:solidFill>
                <a:latin typeface="+mn-lt"/>
                <a:ea typeface="+mn-ea"/>
                <a:cs typeface="+mn-cs"/>
              </a:rPr>
              <a:t>, the nation’s first homeschooling magazine</a:t>
            </a:r>
          </a:p>
          <a:p>
            <a:r>
              <a:rPr lang="en-US" sz="2400" i="1" kern="1200" dirty="0" smtClean="0">
                <a:solidFill>
                  <a:schemeClr val="tx1"/>
                </a:solidFill>
                <a:latin typeface="+mn-lt"/>
                <a:ea typeface="+mn-ea"/>
                <a:cs typeface="+mn-cs"/>
              </a:rPr>
              <a:t>Teach Your Own</a:t>
            </a:r>
            <a:r>
              <a:rPr lang="en-US" sz="2400" kern="1200" dirty="0" smtClean="0">
                <a:solidFill>
                  <a:schemeClr val="tx1"/>
                </a:solidFill>
                <a:latin typeface="+mn-lt"/>
                <a:ea typeface="+mn-ea"/>
                <a:cs typeface="+mn-cs"/>
              </a:rPr>
              <a:t>, was published in 1981</a:t>
            </a:r>
          </a:p>
          <a:p>
            <a:pPr lvl="1"/>
            <a:r>
              <a:rPr lang="en-US" sz="2400" kern="1200" dirty="0" smtClean="0">
                <a:solidFill>
                  <a:schemeClr val="tx1"/>
                </a:solidFill>
                <a:latin typeface="+mn-lt"/>
                <a:ea typeface="+mn-ea"/>
                <a:cs typeface="+mn-cs"/>
              </a:rPr>
              <a:t>became the "Bible" of the early homeschooling movement</a:t>
            </a:r>
          </a:p>
          <a:p>
            <a:pPr lvl="1"/>
            <a:r>
              <a:rPr lang="en-US" sz="2400" kern="1200" dirty="0" smtClean="0">
                <a:solidFill>
                  <a:schemeClr val="tx1"/>
                </a:solidFill>
                <a:latin typeface="+mn-lt"/>
                <a:ea typeface="+mn-ea"/>
                <a:cs typeface="+mn-cs"/>
              </a:rPr>
              <a:t>was revised by his colleague, Patrick </a:t>
            </a:r>
            <a:r>
              <a:rPr lang="en-US" sz="2400" kern="1200" dirty="0" err="1" smtClean="0">
                <a:solidFill>
                  <a:schemeClr val="tx1"/>
                </a:solidFill>
                <a:latin typeface="+mn-lt"/>
                <a:ea typeface="+mn-ea"/>
                <a:cs typeface="+mn-cs"/>
              </a:rPr>
              <a:t>Farenga</a:t>
            </a:r>
            <a:r>
              <a:rPr lang="en-US" sz="2400" kern="1200" dirty="0" smtClean="0">
                <a:solidFill>
                  <a:schemeClr val="tx1"/>
                </a:solidFill>
                <a:latin typeface="+mn-lt"/>
                <a:ea typeface="+mn-ea"/>
                <a:cs typeface="+mn-cs"/>
              </a:rPr>
              <a:t>, and republished in 2003</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400" kern="1200" dirty="0" smtClean="0">
                <a:solidFill>
                  <a:schemeClr val="tx1"/>
                </a:solidFill>
                <a:latin typeface="+mn-lt"/>
                <a:ea typeface="+mn-ea"/>
                <a:cs typeface="+mn-cs"/>
              </a:rPr>
              <a:t>He wrote several more books about education theory and practice, including alternative forms and many social issues relating to the education system.</a:t>
            </a:r>
          </a:p>
          <a:p>
            <a:endParaRPr lang="en-US" dirty="0" smtClean="0"/>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ox(in)">
                                      <p:cBhvr>
                                        <p:cTn id="10" dur="500"/>
                                        <p:tgtEl>
                                          <p:spTgt spid="3">
                                            <p:txEl>
                                              <p:pRg st="1" end="1"/>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ox(in)">
                                      <p:cBhvr>
                                        <p:cTn id="13" dur="500"/>
                                        <p:tgtEl>
                                          <p:spTgt spid="3">
                                            <p:txEl>
                                              <p:pRg st="2" end="2"/>
                                            </p:txEl>
                                          </p:spTgt>
                                        </p:tgtEl>
                                      </p:cBhvr>
                                    </p:animEffect>
                                  </p:childTnLst>
                                </p:cTn>
                              </p:par>
                              <p:par>
                                <p:cTn id="14" presetID="4" presetClass="entr" presetSubtype="16"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ox(in)">
                                      <p:cBhvr>
                                        <p:cTn id="16" dur="500"/>
                                        <p:tgtEl>
                                          <p:spTgt spid="3">
                                            <p:txEl>
                                              <p:pRg st="3" end="3"/>
                                            </p:txEl>
                                          </p:spTgt>
                                        </p:tgtEl>
                                      </p:cBhvr>
                                    </p:animEffect>
                                  </p:childTnLst>
                                </p:cTn>
                              </p:par>
                              <p:par>
                                <p:cTn id="17" presetID="4" presetClass="entr" presetSubtype="16"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ox(in)">
                                      <p:cBhvr>
                                        <p:cTn id="19" dur="500"/>
                                        <p:tgtEl>
                                          <p:spTgt spid="3">
                                            <p:txEl>
                                              <p:pRg st="4" end="4"/>
                                            </p:txEl>
                                          </p:spTgt>
                                        </p:tgtEl>
                                      </p:cBhvr>
                                    </p:animEffect>
                                  </p:childTnLst>
                                </p:cTn>
                              </p:par>
                              <p:par>
                                <p:cTn id="20" presetID="4" presetClass="entr" presetSubtype="16"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ox(in)">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kern="1200" dirty="0" smtClean="0">
                <a:solidFill>
                  <a:schemeClr val="tx1"/>
                </a:solidFill>
                <a:latin typeface="Cambria" pitchFamily="18" charset="0"/>
                <a:ea typeface="+mj-ea"/>
                <a:cs typeface="+mj-cs"/>
              </a:rPr>
              <a:t>His Theories</a:t>
            </a:r>
          </a:p>
        </p:txBody>
      </p:sp>
      <p:sp>
        <p:nvSpPr>
          <p:cNvPr id="3" name="Content Placeholder 2"/>
          <p:cNvSpPr>
            <a:spLocks noGrp="1"/>
          </p:cNvSpPr>
          <p:nvPr>
            <p:ph idx="1"/>
          </p:nvPr>
        </p:nvSpPr>
        <p:spPr>
          <a:xfrm>
            <a:off x="457200" y="1219200"/>
            <a:ext cx="8229600" cy="4906963"/>
          </a:xfrm>
        </p:spPr>
        <p:txBody>
          <a:bodyPr>
            <a:noAutofit/>
          </a:bodyPr>
          <a:lstStyle/>
          <a:p>
            <a:r>
              <a:rPr lang="en-US" sz="2400" dirty="0" smtClean="0"/>
              <a:t>B</a:t>
            </a:r>
            <a:r>
              <a:rPr lang="en-US" sz="2400" dirty="0" smtClean="0"/>
              <a:t>elieved that children love to learn on their own terms but hate to be taught.</a:t>
            </a:r>
          </a:p>
          <a:p>
            <a:r>
              <a:rPr lang="en-US" sz="2400" dirty="0" smtClean="0"/>
              <a:t>Children </a:t>
            </a:r>
          </a:p>
          <a:p>
            <a:pPr lvl="1"/>
            <a:r>
              <a:rPr lang="en-US" sz="2400" dirty="0" smtClean="0"/>
              <a:t>strive for teacher approval or the “right” answers many times using ‘guess-and-look’ strategy watching the teachers face and reactions</a:t>
            </a:r>
          </a:p>
          <a:p>
            <a:pPr lvl="1"/>
            <a:r>
              <a:rPr lang="en-US" sz="2400" dirty="0" smtClean="0"/>
              <a:t>fear wrong answers and avoid challenges</a:t>
            </a:r>
          </a:p>
          <a:p>
            <a:pPr lvl="1"/>
            <a:r>
              <a:rPr lang="en-US" sz="2400" dirty="0" smtClean="0"/>
              <a:t>learn how to survive in school without understanding the ideas</a:t>
            </a:r>
          </a:p>
          <a:p>
            <a:pPr lvl="1"/>
            <a:r>
              <a:rPr lang="en-US" sz="2400" dirty="0" smtClean="0"/>
              <a:t>were frightened</a:t>
            </a:r>
            <a:r>
              <a:rPr lang="en-US" sz="2400" dirty="0" smtClean="0"/>
              <a:t>, timid, evasive, and </a:t>
            </a:r>
            <a:r>
              <a:rPr lang="en-US" sz="2400" dirty="0" smtClean="0"/>
              <a:t>self-protecting in a formal classroom</a:t>
            </a:r>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0" marR="0" indent="0" algn="ctr" defTabSz="914400" rtl="0" eaLnBrk="1" fontAlgn="auto" latinLnBrk="0" hangingPunct="1">
              <a:lnSpc>
                <a:spcPct val="100000"/>
              </a:lnSpc>
              <a:spcBef>
                <a:spcPct val="0"/>
              </a:spcBef>
              <a:spcAft>
                <a:spcPts val="0"/>
              </a:spcAft>
              <a:buClrTx/>
              <a:buSzTx/>
              <a:buFontTx/>
              <a:buNone/>
              <a:tabLst/>
              <a:defRPr/>
            </a:pPr>
            <a:r>
              <a:rPr lang="en-US" sz="4800" b="1" kern="1200" dirty="0" smtClean="0">
                <a:solidFill>
                  <a:schemeClr val="tx1"/>
                </a:solidFill>
                <a:latin typeface="Cambria" pitchFamily="18" charset="0"/>
                <a:ea typeface="+mj-ea"/>
                <a:cs typeface="+mj-cs"/>
              </a:rPr>
              <a:t>His Theories continued</a:t>
            </a:r>
          </a:p>
        </p:txBody>
      </p:sp>
      <p:sp>
        <p:nvSpPr>
          <p:cNvPr id="3" name="Content Placeholder 2"/>
          <p:cNvSpPr>
            <a:spLocks noGrp="1"/>
          </p:cNvSpPr>
          <p:nvPr>
            <p:ph idx="1"/>
          </p:nvPr>
        </p:nvSpPr>
        <p:spPr/>
        <p:txBody>
          <a:bodyPr>
            <a:normAutofit lnSpcReduction="10000"/>
          </a:bodyPr>
          <a:lstStyle/>
          <a:p>
            <a:r>
              <a:rPr lang="en-US" sz="2400" dirty="0" smtClean="0"/>
              <a:t>Holt realized school children were not failing academically because they weren't attending public school but rather because of the schools themselves.</a:t>
            </a:r>
          </a:p>
          <a:p>
            <a:pPr lvl="0"/>
            <a:r>
              <a:rPr lang="en-US" sz="2400" dirty="0" smtClean="0"/>
              <a:t>He believed the learning environment at home needed to be different than the </a:t>
            </a:r>
            <a:r>
              <a:rPr lang="en-US" sz="2400" dirty="0" smtClean="0"/>
              <a:t>school’s environment, not replicated.</a:t>
            </a:r>
            <a:endParaRPr lang="en-US" sz="2400" dirty="0" smtClean="0"/>
          </a:p>
          <a:p>
            <a:r>
              <a:rPr lang="en-US" sz="2400" dirty="0" smtClean="0"/>
              <a:t>C</a:t>
            </a:r>
            <a:r>
              <a:rPr lang="en-US" sz="2400" dirty="0" smtClean="0"/>
              <a:t>hildren did not need to be coerced into learning; they would do so naturally if given the freedom to follow their own interests and a rich assortment of resources. </a:t>
            </a:r>
          </a:p>
          <a:p>
            <a:r>
              <a:rPr lang="en-US" sz="2400" dirty="0" smtClean="0"/>
              <a:t>H</a:t>
            </a:r>
            <a:r>
              <a:rPr lang="en-US" sz="2400" dirty="0" smtClean="0"/>
              <a:t>e sought to show a model of the learning process a child goes through and how he believed public schools were stifling that process with their modern and mass education. </a:t>
            </a:r>
          </a:p>
          <a:p>
            <a:r>
              <a:rPr lang="en-US" sz="2400" dirty="0" smtClean="0"/>
              <a:t>“Learning is as natural as breathing”</a:t>
            </a:r>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kern="1200" dirty="0" smtClean="0">
                <a:solidFill>
                  <a:schemeClr val="tx1"/>
                </a:solidFill>
                <a:latin typeface="Cambria" pitchFamily="18" charset="0"/>
                <a:ea typeface="+mj-ea"/>
                <a:cs typeface="+mj-cs"/>
              </a:rPr>
              <a:t>His Theories continued</a:t>
            </a:r>
          </a:p>
        </p:txBody>
      </p:sp>
      <p:sp>
        <p:nvSpPr>
          <p:cNvPr id="3" name="Content Placeholder 2"/>
          <p:cNvSpPr>
            <a:spLocks noGrp="1"/>
          </p:cNvSpPr>
          <p:nvPr>
            <p:ph idx="1"/>
          </p:nvPr>
        </p:nvSpPr>
        <p:spPr/>
        <p:txBody>
          <a:bodyPr>
            <a:normAutofit fontScale="92500" lnSpcReduction="20000"/>
          </a:bodyPr>
          <a:lstStyle/>
          <a:p>
            <a:r>
              <a:rPr lang="en-US" sz="3000" dirty="0" smtClean="0"/>
              <a:t>"father" of  the term </a:t>
            </a:r>
            <a:r>
              <a:rPr lang="en-US" sz="3000" dirty="0" err="1" smtClean="0"/>
              <a:t>unschooling</a:t>
            </a:r>
            <a:r>
              <a:rPr lang="en-US" sz="3000" dirty="0" smtClean="0"/>
              <a:t> </a:t>
            </a:r>
          </a:p>
          <a:p>
            <a:pPr lvl="1"/>
            <a:r>
              <a:rPr lang="en-US" sz="3000" dirty="0" smtClean="0"/>
              <a:t>Differs </a:t>
            </a:r>
            <a:r>
              <a:rPr lang="en-US" sz="3000" dirty="0" smtClean="0"/>
              <a:t>in methodology, curricula </a:t>
            </a:r>
            <a:r>
              <a:rPr lang="en-US" sz="3000" dirty="0" smtClean="0"/>
              <a:t>and grading methods</a:t>
            </a:r>
            <a:endParaRPr lang="en-US" sz="3000" dirty="0" smtClean="0"/>
          </a:p>
          <a:p>
            <a:r>
              <a:rPr lang="en-US" sz="3000" dirty="0" smtClean="0"/>
              <a:t>Children learn through their natural life experiences</a:t>
            </a:r>
          </a:p>
          <a:p>
            <a:pPr lvl="1"/>
            <a:r>
              <a:rPr lang="en-US" sz="3000" dirty="0" smtClean="0"/>
              <a:t>including child directed play </a:t>
            </a:r>
          </a:p>
          <a:p>
            <a:pPr lvl="1"/>
            <a:r>
              <a:rPr lang="en-US" sz="3000" dirty="0" smtClean="0"/>
              <a:t>game play </a:t>
            </a:r>
          </a:p>
          <a:p>
            <a:pPr lvl="1"/>
            <a:r>
              <a:rPr lang="en-US" sz="3000" dirty="0" smtClean="0"/>
              <a:t>household responsibilities </a:t>
            </a:r>
          </a:p>
          <a:p>
            <a:pPr lvl="1"/>
            <a:r>
              <a:rPr lang="en-US" sz="3000" dirty="0" smtClean="0"/>
              <a:t>social interaction</a:t>
            </a:r>
          </a:p>
          <a:p>
            <a:r>
              <a:rPr lang="en-US" sz="3000" dirty="0" smtClean="0"/>
              <a:t>Children learn by their own motivation on their own terms  through discovery</a:t>
            </a:r>
            <a:br>
              <a:rPr lang="en-US" sz="3000" dirty="0" smtClean="0"/>
            </a:br>
            <a:endParaRPr lang="en-US" sz="3000" dirty="0" smtClean="0"/>
          </a:p>
          <a:p>
            <a:endParaRPr lang="en-US" dirty="0"/>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kern="1200" dirty="0" smtClean="0">
                <a:solidFill>
                  <a:schemeClr val="tx1"/>
                </a:solidFill>
                <a:latin typeface="Cambria" pitchFamily="18" charset="0"/>
                <a:ea typeface="+mj-ea"/>
                <a:cs typeface="+mj-cs"/>
              </a:rPr>
              <a:t>Homeschooling today</a:t>
            </a:r>
          </a:p>
        </p:txBody>
      </p:sp>
      <p:sp>
        <p:nvSpPr>
          <p:cNvPr id="3" name="Content Placeholder 2"/>
          <p:cNvSpPr>
            <a:spLocks noGrp="1"/>
          </p:cNvSpPr>
          <p:nvPr>
            <p:ph idx="1"/>
          </p:nvPr>
        </p:nvSpPr>
        <p:spPr/>
        <p:txBody>
          <a:bodyPr>
            <a:normAutofit/>
          </a:bodyPr>
          <a:lstStyle/>
          <a:p>
            <a:r>
              <a:rPr lang="en-US" sz="2400" dirty="0" smtClean="0"/>
              <a:t>In </a:t>
            </a:r>
            <a:r>
              <a:rPr lang="en-US" sz="2400" dirty="0" smtClean="0"/>
              <a:t>1980, home </a:t>
            </a:r>
            <a:r>
              <a:rPr lang="en-US" sz="2400" dirty="0" smtClean="0"/>
              <a:t>schooling was </a:t>
            </a:r>
            <a:r>
              <a:rPr lang="en-US" sz="2400" dirty="0" smtClean="0"/>
              <a:t>illegal in 30 states. </a:t>
            </a:r>
            <a:endParaRPr lang="en-US" sz="2400" dirty="0" smtClean="0"/>
          </a:p>
          <a:p>
            <a:r>
              <a:rPr lang="en-US" sz="2400" dirty="0" smtClean="0"/>
              <a:t>It became legal in all 50 </a:t>
            </a:r>
            <a:r>
              <a:rPr lang="en-US" sz="2400" dirty="0" smtClean="0"/>
              <a:t>states </a:t>
            </a:r>
            <a:r>
              <a:rPr lang="en-US" sz="2400" dirty="0" smtClean="0"/>
              <a:t>in 1993</a:t>
            </a:r>
          </a:p>
          <a:p>
            <a:r>
              <a:rPr lang="en-US" sz="2400" dirty="0" smtClean="0"/>
              <a:t>specific </a:t>
            </a:r>
            <a:r>
              <a:rPr lang="en-US" sz="2400" dirty="0" smtClean="0"/>
              <a:t>state laws </a:t>
            </a:r>
            <a:r>
              <a:rPr lang="en-US" sz="2400" dirty="0" smtClean="0"/>
              <a:t>constitute a </a:t>
            </a:r>
            <a:r>
              <a:rPr lang="en-US" sz="2400" dirty="0" smtClean="0"/>
              <a:t>patchwork of regulations</a:t>
            </a:r>
            <a:r>
              <a:rPr lang="en-US" sz="2400" dirty="0" smtClean="0"/>
              <a:t>.</a:t>
            </a:r>
            <a:endParaRPr lang="en-US" sz="2400" dirty="0"/>
          </a:p>
          <a:p>
            <a:r>
              <a:rPr lang="en-US" sz="2400" dirty="0" smtClean="0"/>
              <a:t>About 1.1 million students were home schooled in the U. S. in the spring of 2003, up from 850,000 in the spring of 1999</a:t>
            </a:r>
          </a:p>
          <a:p>
            <a:r>
              <a:rPr lang="en-US" sz="2400" dirty="0" smtClean="0"/>
              <a:t>the percentage of the school-age population that was being home schooled -- increased from 1.7 percent in 1999 to 2.2 percent in 2003.</a:t>
            </a:r>
            <a:r>
              <a:rPr lang="en-US" sz="2400" baseline="30000" dirty="0" smtClean="0"/>
              <a:t>1</a:t>
            </a:r>
          </a:p>
          <a:p>
            <a:pPr>
              <a:buNone/>
            </a:pPr>
            <a:endParaRPr lang="en-US" sz="2400" baseline="30000" dirty="0" smtClean="0"/>
          </a:p>
          <a:p>
            <a:pPr>
              <a:buNone/>
            </a:pPr>
            <a:r>
              <a:rPr lang="en-US" sz="1800" baseline="30000" dirty="0" smtClean="0"/>
              <a:t>1</a:t>
            </a:r>
            <a:r>
              <a:rPr lang="en-US" sz="1800" dirty="0" smtClean="0"/>
              <a:t>U.S. Department of Education, NCES, </a:t>
            </a:r>
            <a:r>
              <a:rPr lang="en-US" sz="1800" i="1" dirty="0" smtClean="0"/>
              <a:t>1.1 Million Homeschooled Students in the United States in 2003</a:t>
            </a:r>
            <a:r>
              <a:rPr lang="en-US" sz="1800" dirty="0" smtClean="0"/>
              <a:t> (Washington, DC: NCES, 2004).</a:t>
            </a:r>
            <a:endParaRPr lang="en-US" sz="1800" dirty="0"/>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33" fill="hold">
                            <p:stCondLst>
                              <p:cond delay="500"/>
                            </p:stCondLst>
                            <p:childTnLst>
                              <p:par>
                                <p:cTn id="34" presetID="2" presetClass="entr" presetSubtype="4" fill="hold" grpId="0" nodeType="after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 calcmode="lin" valueType="num">
                                      <p:cBhvr additive="base">
                                        <p:cTn id="36"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b="1" kern="1200" dirty="0" smtClean="0">
                <a:solidFill>
                  <a:schemeClr val="tx1"/>
                </a:solidFill>
                <a:latin typeface="Cambria" pitchFamily="18" charset="0"/>
                <a:ea typeface="+mj-ea"/>
                <a:cs typeface="+mj-cs"/>
              </a:rPr>
              <a:t>National Center for Education Statistics</a:t>
            </a:r>
          </a:p>
        </p:txBody>
      </p:sp>
      <p:graphicFrame>
        <p:nvGraphicFramePr>
          <p:cNvPr id="4" name="Content Placeholder 3"/>
          <p:cNvGraphicFramePr>
            <a:graphicFrameLocks noGrp="1"/>
          </p:cNvGraphicFramePr>
          <p:nvPr>
            <p:ph idx="1"/>
          </p:nvPr>
        </p:nvGraphicFramePr>
        <p:xfrm>
          <a:off x="304801" y="1600200"/>
          <a:ext cx="8458201" cy="4492944"/>
        </p:xfrm>
        <a:graphic>
          <a:graphicData uri="http://schemas.openxmlformats.org/drawingml/2006/table">
            <a:tbl>
              <a:tblPr firstRow="1" bandRow="1">
                <a:tableStyleId>{5C22544A-7EE6-4342-B048-85BDC9FD1C3A}</a:tableStyleId>
              </a:tblPr>
              <a:tblGrid>
                <a:gridCol w="4724400"/>
                <a:gridCol w="990600"/>
                <a:gridCol w="762000"/>
                <a:gridCol w="1011937"/>
                <a:gridCol w="969264"/>
              </a:tblGrid>
              <a:tr h="375603">
                <a:tc gridSpan="5">
                  <a:txBody>
                    <a:bodyPr/>
                    <a:lstStyle/>
                    <a:p>
                      <a:pPr algn="l" fontAlgn="b"/>
                      <a:r>
                        <a:rPr lang="en-US" sz="1200" b="1" i="0" u="none" strike="noStrike" dirty="0">
                          <a:solidFill>
                            <a:srgbClr val="000000"/>
                          </a:solidFill>
                          <a:latin typeface="ITC Avant Garde Std Bk"/>
                        </a:rPr>
                        <a:t>Table A-6-2. Number and percentage of school-age children who were homeschooled, by reasons parents gave as important and most important for homeschooling: 2007</a:t>
                      </a: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1440">
                <a:tc rowSpan="2">
                  <a:txBody>
                    <a:bodyPr/>
                    <a:lstStyle/>
                    <a:p>
                      <a:pPr algn="l" fontAlgn="b"/>
                      <a:r>
                        <a:rPr lang="en-US" sz="1400" b="0" i="0" u="none" strike="noStrike" dirty="0">
                          <a:solidFill>
                            <a:srgbClr val="000000"/>
                          </a:solidFill>
                          <a:latin typeface="ITC Avant Garde Std Bk"/>
                        </a:rPr>
                        <a:t>Reason</a:t>
                      </a:r>
                    </a:p>
                  </a:txBody>
                  <a:tcPr marL="9525" marR="9525" marT="9525" marB="0" anchor="b"/>
                </a:tc>
                <a:tc gridSpan="2">
                  <a:txBody>
                    <a:bodyPr/>
                    <a:lstStyle/>
                    <a:p>
                      <a:pPr algn="ctr" fontAlgn="b"/>
                      <a:r>
                        <a:rPr lang="en-US" sz="1200" b="0" i="0" u="none" strike="noStrike" dirty="0">
                          <a:solidFill>
                            <a:srgbClr val="000000"/>
                          </a:solidFill>
                          <a:latin typeface="ITC Avant Garde Std Bk"/>
                        </a:rPr>
                        <a:t>Important</a:t>
                      </a:r>
                      <a:r>
                        <a:rPr lang="en-US" sz="1200" b="0" i="0" u="none" strike="noStrike" baseline="30000" dirty="0">
                          <a:solidFill>
                            <a:srgbClr val="000000"/>
                          </a:solidFill>
                          <a:latin typeface="ITC Avant Garde Std Bk"/>
                        </a:rPr>
                        <a:t>1</a:t>
                      </a:r>
                      <a:endParaRPr lang="en-US" sz="1200" b="0" i="0" u="none" strike="noStrike" dirty="0">
                        <a:solidFill>
                          <a:srgbClr val="000000"/>
                        </a:solidFill>
                        <a:latin typeface="ITC Avant Garde Std Bk"/>
                      </a:endParaRPr>
                    </a:p>
                  </a:txBody>
                  <a:tcPr marL="9525" marR="9525" marT="9525" marB="0" anchor="b"/>
                </a:tc>
                <a:tc hMerge="1">
                  <a:txBody>
                    <a:bodyPr/>
                    <a:lstStyle/>
                    <a:p>
                      <a:endParaRPr lang="en-US"/>
                    </a:p>
                  </a:txBody>
                  <a:tcPr/>
                </a:tc>
                <a:tc gridSpan="2">
                  <a:txBody>
                    <a:bodyPr/>
                    <a:lstStyle/>
                    <a:p>
                      <a:pPr algn="ctr" fontAlgn="b"/>
                      <a:r>
                        <a:rPr lang="en-US" sz="1200" b="0" i="0" u="none" strike="noStrike" dirty="0">
                          <a:solidFill>
                            <a:srgbClr val="000000"/>
                          </a:solidFill>
                          <a:latin typeface="ITC Avant Garde Std Bk"/>
                        </a:rPr>
                        <a:t>Most important</a:t>
                      </a:r>
                    </a:p>
                  </a:txBody>
                  <a:tcPr marL="9525" marR="9525" marT="9525" marB="0" anchor="b"/>
                </a:tc>
                <a:tc hMerge="1">
                  <a:txBody>
                    <a:bodyPr/>
                    <a:lstStyle/>
                    <a:p>
                      <a:endParaRPr lang="en-US"/>
                    </a:p>
                  </a:txBody>
                  <a:tcPr/>
                </a:tc>
              </a:tr>
              <a:tr h="274320">
                <a:tc vMerge="1">
                  <a:txBody>
                    <a:bodyPr/>
                    <a:lstStyle/>
                    <a:p>
                      <a:endParaRPr lang="en-US"/>
                    </a:p>
                  </a:txBody>
                  <a:tcPr/>
                </a:tc>
                <a:tc>
                  <a:txBody>
                    <a:bodyPr/>
                    <a:lstStyle/>
                    <a:p>
                      <a:pPr algn="r" fontAlgn="b"/>
                      <a:r>
                        <a:rPr lang="en-US" sz="1400" b="0" i="0" u="none" strike="noStrike" dirty="0">
                          <a:solidFill>
                            <a:srgbClr val="000000"/>
                          </a:solidFill>
                          <a:latin typeface="ITC Avant Garde Std Bk"/>
                        </a:rPr>
                        <a:t>Number</a:t>
                      </a:r>
                    </a:p>
                  </a:txBody>
                  <a:tcPr marL="9525" marR="9525" marT="9525" marB="0" anchor="b"/>
                </a:tc>
                <a:tc>
                  <a:txBody>
                    <a:bodyPr/>
                    <a:lstStyle/>
                    <a:p>
                      <a:pPr algn="r" fontAlgn="b"/>
                      <a:r>
                        <a:rPr lang="en-US" sz="1400" b="0" i="0" u="none" strike="noStrike">
                          <a:solidFill>
                            <a:srgbClr val="000000"/>
                          </a:solidFill>
                          <a:latin typeface="ITC Avant Garde Std Bk"/>
                        </a:rPr>
                        <a:t>Percent</a:t>
                      </a:r>
                    </a:p>
                  </a:txBody>
                  <a:tcPr marL="9525" marR="9525" marT="9525" marB="0" anchor="b"/>
                </a:tc>
                <a:tc>
                  <a:txBody>
                    <a:bodyPr/>
                    <a:lstStyle/>
                    <a:p>
                      <a:pPr algn="r" fontAlgn="b"/>
                      <a:r>
                        <a:rPr lang="en-US" sz="1400" b="0" i="0" u="none" strike="noStrike">
                          <a:solidFill>
                            <a:srgbClr val="000000"/>
                          </a:solidFill>
                          <a:latin typeface="ITC Avant Garde Std Bk"/>
                        </a:rPr>
                        <a:t>Number</a:t>
                      </a:r>
                    </a:p>
                  </a:txBody>
                  <a:tcPr marL="9525" marR="9525" marT="9525" marB="0" anchor="b"/>
                </a:tc>
                <a:tc>
                  <a:txBody>
                    <a:bodyPr/>
                    <a:lstStyle/>
                    <a:p>
                      <a:pPr algn="r" fontAlgn="b"/>
                      <a:r>
                        <a:rPr lang="en-US" sz="1400" b="0" i="0" u="none" strike="noStrike">
                          <a:solidFill>
                            <a:srgbClr val="000000"/>
                          </a:solidFill>
                          <a:latin typeface="ITC Avant Garde Std Bk"/>
                        </a:rPr>
                        <a:t>Percent</a:t>
                      </a:r>
                    </a:p>
                  </a:txBody>
                  <a:tcPr marL="9525" marR="9525" marT="9525" marB="0" anchor="b"/>
                </a:tc>
              </a:tr>
              <a:tr h="182880">
                <a:tc>
                  <a:txBody>
                    <a:bodyPr/>
                    <a:lstStyle/>
                    <a:p>
                      <a:pPr algn="l" fontAlgn="b"/>
                      <a:r>
                        <a:rPr lang="en-US" sz="1400" b="0" i="0" u="none" strike="noStrike" dirty="0">
                          <a:solidFill>
                            <a:srgbClr val="000000"/>
                          </a:solidFill>
                          <a:latin typeface="ITC Avant Garde Std Bk"/>
                        </a:rPr>
                        <a:t>A desire to provide religious or moral instruction</a:t>
                      </a:r>
                    </a:p>
                  </a:txBody>
                  <a:tcPr marL="9525" marR="9525" marT="9525" marB="0" anchor="b"/>
                </a:tc>
                <a:tc>
                  <a:txBody>
                    <a:bodyPr/>
                    <a:lstStyle/>
                    <a:p>
                      <a:pPr algn="r" fontAlgn="b"/>
                      <a:r>
                        <a:rPr lang="en-US" sz="1400" b="0" i="0" u="none" strike="noStrike" dirty="0">
                          <a:solidFill>
                            <a:srgbClr val="000000"/>
                          </a:solidFill>
                          <a:latin typeface="ITC Avant Garde Std Bk"/>
                        </a:rPr>
                        <a:t>1,257,000</a:t>
                      </a:r>
                    </a:p>
                  </a:txBody>
                  <a:tcPr marL="9525" marR="9525" marT="9525" marB="0" anchor="b"/>
                </a:tc>
                <a:tc>
                  <a:txBody>
                    <a:bodyPr/>
                    <a:lstStyle/>
                    <a:p>
                      <a:pPr algn="r" fontAlgn="b"/>
                      <a:r>
                        <a:rPr lang="en-US" sz="1400" b="0" i="0" u="none" strike="noStrike">
                          <a:solidFill>
                            <a:srgbClr val="000000"/>
                          </a:solidFill>
                          <a:latin typeface="ITC Avant Garde Std Bk"/>
                        </a:rPr>
                        <a:t>83.3</a:t>
                      </a:r>
                    </a:p>
                  </a:txBody>
                  <a:tcPr marL="9525" marR="9525" marT="9525" marB="0" anchor="b"/>
                </a:tc>
                <a:tc>
                  <a:txBody>
                    <a:bodyPr/>
                    <a:lstStyle/>
                    <a:p>
                      <a:pPr algn="r" fontAlgn="b"/>
                      <a:r>
                        <a:rPr lang="en-US" sz="1400" b="0" i="0" u="none" strike="noStrike">
                          <a:solidFill>
                            <a:srgbClr val="000000"/>
                          </a:solidFill>
                          <a:latin typeface="ITC Avant Garde Std Bk"/>
                        </a:rPr>
                        <a:t>540,000</a:t>
                      </a:r>
                    </a:p>
                  </a:txBody>
                  <a:tcPr marL="9525" marR="9525" marT="9525" marB="0" anchor="b"/>
                </a:tc>
                <a:tc>
                  <a:txBody>
                    <a:bodyPr/>
                    <a:lstStyle/>
                    <a:p>
                      <a:pPr algn="r" fontAlgn="b"/>
                      <a:r>
                        <a:rPr lang="en-US" sz="1400" b="0" i="0" u="none" strike="noStrike">
                          <a:solidFill>
                            <a:srgbClr val="000000"/>
                          </a:solidFill>
                          <a:latin typeface="ITC Avant Garde Std Bk"/>
                        </a:rPr>
                        <a:t>35.8</a:t>
                      </a:r>
                    </a:p>
                  </a:txBody>
                  <a:tcPr marL="9525" marR="9525" marT="9525" marB="0" anchor="b"/>
                </a:tc>
              </a:tr>
              <a:tr h="182880">
                <a:tc>
                  <a:txBody>
                    <a:bodyPr/>
                    <a:lstStyle/>
                    <a:p>
                      <a:pPr algn="l" fontAlgn="b"/>
                      <a:r>
                        <a:rPr lang="en-US" sz="1400" b="0" i="0" u="none" strike="noStrike" dirty="0">
                          <a:solidFill>
                            <a:srgbClr val="000000"/>
                          </a:solidFill>
                          <a:latin typeface="ITC Avant Garde Std Bk"/>
                        </a:rPr>
                        <a:t>A concern about environment of other schools</a:t>
                      </a:r>
                      <a:r>
                        <a:rPr lang="en-US" sz="1400" b="0" i="0" u="none" strike="noStrike" baseline="30000" dirty="0">
                          <a:solidFill>
                            <a:srgbClr val="000000"/>
                          </a:solidFill>
                          <a:latin typeface="ITC Avant Garde Std Bk"/>
                        </a:rPr>
                        <a:t>2</a:t>
                      </a:r>
                      <a:endParaRPr lang="en-US" sz="1400" b="0" i="0" u="none" strike="noStrike" dirty="0">
                        <a:solidFill>
                          <a:srgbClr val="000000"/>
                        </a:solidFill>
                        <a:latin typeface="ITC Avant Garde Std Bk"/>
                      </a:endParaRPr>
                    </a:p>
                  </a:txBody>
                  <a:tcPr marL="9525" marR="9525" marT="9525" marB="0" anchor="b"/>
                </a:tc>
                <a:tc>
                  <a:txBody>
                    <a:bodyPr/>
                    <a:lstStyle/>
                    <a:p>
                      <a:pPr algn="r" fontAlgn="b"/>
                      <a:r>
                        <a:rPr lang="en-US" sz="1400" b="0" i="0" u="none" strike="noStrike" dirty="0">
                          <a:solidFill>
                            <a:srgbClr val="000000"/>
                          </a:solidFill>
                          <a:latin typeface="ITC Avant Garde Std Bk"/>
                        </a:rPr>
                        <a:t>1,321,000</a:t>
                      </a:r>
                    </a:p>
                  </a:txBody>
                  <a:tcPr marL="9525" marR="9525" marT="9525" marB="0" anchor="b"/>
                </a:tc>
                <a:tc>
                  <a:txBody>
                    <a:bodyPr/>
                    <a:lstStyle/>
                    <a:p>
                      <a:pPr algn="r" fontAlgn="b"/>
                      <a:r>
                        <a:rPr lang="en-US" sz="1400" b="0" i="0" u="none" strike="noStrike">
                          <a:solidFill>
                            <a:srgbClr val="000000"/>
                          </a:solidFill>
                          <a:latin typeface="ITC Avant Garde Std Bk"/>
                        </a:rPr>
                        <a:t>87.6</a:t>
                      </a:r>
                    </a:p>
                  </a:txBody>
                  <a:tcPr marL="9525" marR="9525" marT="9525" marB="0" anchor="b"/>
                </a:tc>
                <a:tc>
                  <a:txBody>
                    <a:bodyPr/>
                    <a:lstStyle/>
                    <a:p>
                      <a:pPr algn="r" fontAlgn="b"/>
                      <a:r>
                        <a:rPr lang="en-US" sz="1400" b="0" i="0" u="none" strike="noStrike">
                          <a:solidFill>
                            <a:srgbClr val="000000"/>
                          </a:solidFill>
                          <a:latin typeface="ITC Avant Garde Std Bk"/>
                        </a:rPr>
                        <a:t>309,000</a:t>
                      </a:r>
                    </a:p>
                  </a:txBody>
                  <a:tcPr marL="9525" marR="9525" marT="9525" marB="0" anchor="b"/>
                </a:tc>
                <a:tc>
                  <a:txBody>
                    <a:bodyPr/>
                    <a:lstStyle/>
                    <a:p>
                      <a:pPr algn="r" fontAlgn="b"/>
                      <a:r>
                        <a:rPr lang="en-US" sz="1400" b="0" i="0" u="none" strike="noStrike">
                          <a:solidFill>
                            <a:srgbClr val="000000"/>
                          </a:solidFill>
                          <a:latin typeface="ITC Avant Garde Std Bk"/>
                        </a:rPr>
                        <a:t>20.5</a:t>
                      </a:r>
                    </a:p>
                  </a:txBody>
                  <a:tcPr marL="9525" marR="9525" marT="9525" marB="0" anchor="b"/>
                </a:tc>
              </a:tr>
              <a:tr h="182880">
                <a:tc>
                  <a:txBody>
                    <a:bodyPr/>
                    <a:lstStyle/>
                    <a:p>
                      <a:pPr algn="l" fontAlgn="b"/>
                      <a:r>
                        <a:rPr lang="en-US" sz="1400" b="0" i="0" u="none" strike="noStrike" dirty="0">
                          <a:solidFill>
                            <a:srgbClr val="000000"/>
                          </a:solidFill>
                          <a:latin typeface="ITC Avant Garde Std Bk"/>
                        </a:rPr>
                        <a:t>A dissatisfaction with academic instruction at other schools</a:t>
                      </a:r>
                    </a:p>
                  </a:txBody>
                  <a:tcPr marL="9525" marR="9525" marT="9525" marB="0" anchor="b"/>
                </a:tc>
                <a:tc>
                  <a:txBody>
                    <a:bodyPr/>
                    <a:lstStyle/>
                    <a:p>
                      <a:pPr algn="r" fontAlgn="b"/>
                      <a:r>
                        <a:rPr lang="en-US" sz="1400" b="0" i="0" u="none" strike="noStrike" dirty="0">
                          <a:solidFill>
                            <a:srgbClr val="000000"/>
                          </a:solidFill>
                          <a:latin typeface="ITC Avant Garde Std Bk"/>
                        </a:rPr>
                        <a:t>1,096,000</a:t>
                      </a:r>
                    </a:p>
                  </a:txBody>
                  <a:tcPr marL="9525" marR="9525" marT="9525" marB="0" anchor="b"/>
                </a:tc>
                <a:tc>
                  <a:txBody>
                    <a:bodyPr/>
                    <a:lstStyle/>
                    <a:p>
                      <a:pPr algn="r" fontAlgn="b"/>
                      <a:r>
                        <a:rPr lang="en-US" sz="1400" b="0" i="0" u="none" strike="noStrike">
                          <a:solidFill>
                            <a:srgbClr val="000000"/>
                          </a:solidFill>
                          <a:latin typeface="ITC Avant Garde Std Bk"/>
                        </a:rPr>
                        <a:t>72.7</a:t>
                      </a:r>
                    </a:p>
                  </a:txBody>
                  <a:tcPr marL="9525" marR="9525" marT="9525" marB="0" anchor="b"/>
                </a:tc>
                <a:tc>
                  <a:txBody>
                    <a:bodyPr/>
                    <a:lstStyle/>
                    <a:p>
                      <a:pPr algn="r" fontAlgn="b"/>
                      <a:r>
                        <a:rPr lang="en-US" sz="1400" b="0" i="0" u="none" strike="noStrike">
                          <a:solidFill>
                            <a:srgbClr val="000000"/>
                          </a:solidFill>
                          <a:latin typeface="ITC Avant Garde Std Bk"/>
                        </a:rPr>
                        <a:t>258,000</a:t>
                      </a:r>
                    </a:p>
                  </a:txBody>
                  <a:tcPr marL="9525" marR="9525" marT="9525" marB="0" anchor="b"/>
                </a:tc>
                <a:tc>
                  <a:txBody>
                    <a:bodyPr/>
                    <a:lstStyle/>
                    <a:p>
                      <a:pPr algn="r" fontAlgn="b"/>
                      <a:r>
                        <a:rPr lang="en-US" sz="1400" b="0" i="0" u="none" strike="noStrike">
                          <a:solidFill>
                            <a:srgbClr val="000000"/>
                          </a:solidFill>
                          <a:latin typeface="ITC Avant Garde Std Bk"/>
                        </a:rPr>
                        <a:t>17.1</a:t>
                      </a:r>
                    </a:p>
                  </a:txBody>
                  <a:tcPr marL="9525" marR="9525" marT="9525" marB="0" anchor="b"/>
                </a:tc>
              </a:tr>
              <a:tr h="182880">
                <a:tc>
                  <a:txBody>
                    <a:bodyPr/>
                    <a:lstStyle/>
                    <a:p>
                      <a:pPr algn="l" fontAlgn="b"/>
                      <a:r>
                        <a:rPr lang="en-US" sz="1400" b="0" i="0" u="none" strike="noStrike" dirty="0">
                          <a:solidFill>
                            <a:srgbClr val="000000"/>
                          </a:solidFill>
                          <a:latin typeface="ITC Avant Garde Std Bk"/>
                        </a:rPr>
                        <a:t>Other reasons</a:t>
                      </a:r>
                      <a:r>
                        <a:rPr lang="en-US" sz="1400" b="0" i="0" u="none" strike="noStrike" baseline="30000" dirty="0">
                          <a:solidFill>
                            <a:srgbClr val="000000"/>
                          </a:solidFill>
                          <a:latin typeface="ITC Avant Garde Std Bk"/>
                        </a:rPr>
                        <a:t>3</a:t>
                      </a:r>
                      <a:endParaRPr lang="en-US" sz="1400" b="0" i="0" u="none" strike="noStrike" dirty="0">
                        <a:solidFill>
                          <a:srgbClr val="000000"/>
                        </a:solidFill>
                        <a:latin typeface="ITC Avant Garde Std Bk"/>
                      </a:endParaRPr>
                    </a:p>
                  </a:txBody>
                  <a:tcPr marL="9525" marR="9525" marT="9525" marB="0" anchor="b"/>
                </a:tc>
                <a:tc>
                  <a:txBody>
                    <a:bodyPr/>
                    <a:lstStyle/>
                    <a:p>
                      <a:pPr algn="r" fontAlgn="b"/>
                      <a:r>
                        <a:rPr lang="en-US" sz="1400" b="0" i="0" u="none" strike="noStrike" dirty="0">
                          <a:solidFill>
                            <a:srgbClr val="000000"/>
                          </a:solidFill>
                          <a:latin typeface="ITC Avant Garde Std Bk"/>
                        </a:rPr>
                        <a:t>485,000</a:t>
                      </a:r>
                    </a:p>
                  </a:txBody>
                  <a:tcPr marL="9525" marR="9525" marT="9525" marB="0" anchor="b"/>
                </a:tc>
                <a:tc>
                  <a:txBody>
                    <a:bodyPr/>
                    <a:lstStyle/>
                    <a:p>
                      <a:pPr algn="r" fontAlgn="b"/>
                      <a:r>
                        <a:rPr lang="en-US" sz="1400" b="0" i="0" u="none" strike="noStrike">
                          <a:solidFill>
                            <a:srgbClr val="000000"/>
                          </a:solidFill>
                          <a:latin typeface="ITC Avant Garde Std Bk"/>
                        </a:rPr>
                        <a:t>32.2</a:t>
                      </a:r>
                    </a:p>
                  </a:txBody>
                  <a:tcPr marL="9525" marR="9525" marT="9525" marB="0" anchor="b"/>
                </a:tc>
                <a:tc>
                  <a:txBody>
                    <a:bodyPr/>
                    <a:lstStyle/>
                    <a:p>
                      <a:pPr algn="r" fontAlgn="b"/>
                      <a:r>
                        <a:rPr lang="en-US" sz="1400" b="0" i="0" u="none" strike="noStrike">
                          <a:solidFill>
                            <a:srgbClr val="000000"/>
                          </a:solidFill>
                          <a:latin typeface="ITC Avant Garde Std Bk"/>
                        </a:rPr>
                        <a:t>216,000</a:t>
                      </a:r>
                    </a:p>
                  </a:txBody>
                  <a:tcPr marL="9525" marR="9525" marT="9525" marB="0" anchor="b"/>
                </a:tc>
                <a:tc>
                  <a:txBody>
                    <a:bodyPr/>
                    <a:lstStyle/>
                    <a:p>
                      <a:pPr algn="r" fontAlgn="b"/>
                      <a:r>
                        <a:rPr lang="en-US" sz="1400" b="0" i="0" u="none" strike="noStrike">
                          <a:solidFill>
                            <a:srgbClr val="000000"/>
                          </a:solidFill>
                          <a:latin typeface="ITC Avant Garde Std Bk"/>
                        </a:rPr>
                        <a:t>14.3</a:t>
                      </a:r>
                    </a:p>
                  </a:txBody>
                  <a:tcPr marL="9525" marR="9525" marT="9525" marB="0" anchor="b"/>
                </a:tc>
              </a:tr>
              <a:tr h="182880">
                <a:tc>
                  <a:txBody>
                    <a:bodyPr/>
                    <a:lstStyle/>
                    <a:p>
                      <a:pPr algn="l" fontAlgn="b"/>
                      <a:r>
                        <a:rPr lang="en-US" sz="1400" b="0" i="0" u="none" strike="noStrike">
                          <a:solidFill>
                            <a:srgbClr val="000000"/>
                          </a:solidFill>
                          <a:latin typeface="ITC Avant Garde Std Bk"/>
                        </a:rPr>
                        <a:t>A desire to provide a nontraditional approach to child’s education</a:t>
                      </a:r>
                    </a:p>
                  </a:txBody>
                  <a:tcPr marL="9525" marR="9525" marT="9525" marB="0" anchor="b"/>
                </a:tc>
                <a:tc>
                  <a:txBody>
                    <a:bodyPr/>
                    <a:lstStyle/>
                    <a:p>
                      <a:pPr algn="r" fontAlgn="b"/>
                      <a:r>
                        <a:rPr lang="en-US" sz="1400" b="0" i="0" u="none" strike="noStrike" dirty="0">
                          <a:solidFill>
                            <a:srgbClr val="000000"/>
                          </a:solidFill>
                          <a:latin typeface="ITC Avant Garde Std Bk"/>
                        </a:rPr>
                        <a:t>984,000</a:t>
                      </a:r>
                    </a:p>
                  </a:txBody>
                  <a:tcPr marL="9525" marR="9525" marT="9525" marB="0" anchor="b"/>
                </a:tc>
                <a:tc>
                  <a:txBody>
                    <a:bodyPr/>
                    <a:lstStyle/>
                    <a:p>
                      <a:pPr algn="r" fontAlgn="b"/>
                      <a:r>
                        <a:rPr lang="en-US" sz="1400" b="0" i="0" u="none" strike="noStrike">
                          <a:solidFill>
                            <a:srgbClr val="000000"/>
                          </a:solidFill>
                          <a:latin typeface="ITC Avant Garde Std Bk"/>
                        </a:rPr>
                        <a:t>65.2</a:t>
                      </a:r>
                    </a:p>
                  </a:txBody>
                  <a:tcPr marL="9525" marR="9525" marT="9525" marB="0" anchor="b"/>
                </a:tc>
                <a:tc>
                  <a:txBody>
                    <a:bodyPr/>
                    <a:lstStyle/>
                    <a:p>
                      <a:pPr algn="r" fontAlgn="b"/>
                      <a:r>
                        <a:rPr lang="en-US" sz="1400" b="0" i="0" u="none" strike="noStrike">
                          <a:solidFill>
                            <a:srgbClr val="000000"/>
                          </a:solidFill>
                          <a:latin typeface="ITC Avant Garde Std Bk"/>
                        </a:rPr>
                        <a:t>99,000</a:t>
                      </a:r>
                    </a:p>
                  </a:txBody>
                  <a:tcPr marL="9525" marR="9525" marT="9525" marB="0" anchor="b"/>
                </a:tc>
                <a:tc>
                  <a:txBody>
                    <a:bodyPr/>
                    <a:lstStyle/>
                    <a:p>
                      <a:pPr algn="r" fontAlgn="b"/>
                      <a:r>
                        <a:rPr lang="en-US" sz="1400" b="0" i="0" u="none" strike="noStrike">
                          <a:solidFill>
                            <a:srgbClr val="000000"/>
                          </a:solidFill>
                          <a:latin typeface="ITC Avant Garde Std Bk"/>
                        </a:rPr>
                        <a:t>6.5</a:t>
                      </a:r>
                    </a:p>
                  </a:txBody>
                  <a:tcPr marL="9525" marR="9525" marT="9525" marB="0" anchor="b"/>
                </a:tc>
              </a:tr>
              <a:tr h="182880">
                <a:tc>
                  <a:txBody>
                    <a:bodyPr/>
                    <a:lstStyle/>
                    <a:p>
                      <a:pPr algn="l" fontAlgn="b"/>
                      <a:r>
                        <a:rPr lang="en-US" sz="1400" b="0" i="0" u="none" strike="noStrike">
                          <a:solidFill>
                            <a:srgbClr val="000000"/>
                          </a:solidFill>
                          <a:latin typeface="ITC Avant Garde Std Bk"/>
                        </a:rPr>
                        <a:t>Child has other special needs</a:t>
                      </a:r>
                    </a:p>
                  </a:txBody>
                  <a:tcPr marL="9525" marR="9525" marT="9525" marB="0" anchor="b"/>
                </a:tc>
                <a:tc>
                  <a:txBody>
                    <a:bodyPr/>
                    <a:lstStyle/>
                    <a:p>
                      <a:pPr algn="r" fontAlgn="b"/>
                      <a:r>
                        <a:rPr lang="en-US" sz="1400" b="0" i="0" u="none" strike="noStrike" dirty="0">
                          <a:solidFill>
                            <a:srgbClr val="000000"/>
                          </a:solidFill>
                          <a:latin typeface="ITC Avant Garde Std Bk"/>
                        </a:rPr>
                        <a:t>315,000</a:t>
                      </a:r>
                    </a:p>
                  </a:txBody>
                  <a:tcPr marL="9525" marR="9525" marT="9525" marB="0" anchor="b"/>
                </a:tc>
                <a:tc>
                  <a:txBody>
                    <a:bodyPr/>
                    <a:lstStyle/>
                    <a:p>
                      <a:pPr algn="r" fontAlgn="b"/>
                      <a:r>
                        <a:rPr lang="en-US" sz="1400" b="0" i="0" u="none" strike="noStrike" dirty="0">
                          <a:solidFill>
                            <a:srgbClr val="000000"/>
                          </a:solidFill>
                          <a:latin typeface="ITC Avant Garde Std Bk"/>
                        </a:rPr>
                        <a:t>20.9</a:t>
                      </a:r>
                    </a:p>
                  </a:txBody>
                  <a:tcPr marL="9525" marR="9525" marT="9525" marB="0" anchor="b"/>
                </a:tc>
                <a:tc>
                  <a:txBody>
                    <a:bodyPr/>
                    <a:lstStyle/>
                    <a:p>
                      <a:pPr algn="r" fontAlgn="b"/>
                      <a:r>
                        <a:rPr lang="en-US" sz="1400" b="0" i="0" u="none" strike="noStrike" dirty="0">
                          <a:solidFill>
                            <a:srgbClr val="000000"/>
                          </a:solidFill>
                          <a:latin typeface="ITC Avant Garde Std Bk"/>
                        </a:rPr>
                        <a:t>55,000</a:t>
                      </a:r>
                    </a:p>
                  </a:txBody>
                  <a:tcPr marL="9525" marR="9525" marT="9525" marB="0" anchor="b"/>
                </a:tc>
                <a:tc>
                  <a:txBody>
                    <a:bodyPr/>
                    <a:lstStyle/>
                    <a:p>
                      <a:pPr algn="r" fontAlgn="b"/>
                      <a:r>
                        <a:rPr lang="en-US" sz="1400" b="0" i="0" u="none" strike="noStrike" dirty="0">
                          <a:solidFill>
                            <a:srgbClr val="000000"/>
                          </a:solidFill>
                          <a:latin typeface="ITC Avant Garde Std Bk"/>
                        </a:rPr>
                        <a:t>3.6</a:t>
                      </a:r>
                    </a:p>
                  </a:txBody>
                  <a:tcPr marL="9525" marR="9525" marT="9525" marB="0" anchor="b"/>
                </a:tc>
              </a:tr>
              <a:tr h="182880">
                <a:tc>
                  <a:txBody>
                    <a:bodyPr/>
                    <a:lstStyle/>
                    <a:p>
                      <a:pPr algn="l" fontAlgn="b"/>
                      <a:r>
                        <a:rPr lang="en-US" sz="1400" b="0" i="0" u="none" strike="noStrike">
                          <a:solidFill>
                            <a:srgbClr val="000000"/>
                          </a:solidFill>
                          <a:latin typeface="ITC Avant Garde Std Bk"/>
                        </a:rPr>
                        <a:t>Child has a physical or mental health problem</a:t>
                      </a:r>
                    </a:p>
                  </a:txBody>
                  <a:tcPr marL="9525" marR="9525" marT="9525" marB="0" anchor="b"/>
                </a:tc>
                <a:tc>
                  <a:txBody>
                    <a:bodyPr/>
                    <a:lstStyle/>
                    <a:p>
                      <a:pPr algn="r" fontAlgn="b"/>
                      <a:r>
                        <a:rPr lang="en-US" sz="1400" b="0" i="0" u="none" strike="noStrike" dirty="0">
                          <a:solidFill>
                            <a:srgbClr val="000000"/>
                          </a:solidFill>
                          <a:latin typeface="ITC Avant Garde Std Bk"/>
                        </a:rPr>
                        <a:t>169,000</a:t>
                      </a:r>
                    </a:p>
                  </a:txBody>
                  <a:tcPr marL="9525" marR="9525" marT="9525" marB="0" anchor="b"/>
                </a:tc>
                <a:tc>
                  <a:txBody>
                    <a:bodyPr/>
                    <a:lstStyle/>
                    <a:p>
                      <a:pPr algn="r" fontAlgn="b"/>
                      <a:r>
                        <a:rPr lang="en-US" sz="1400" b="0" i="0" u="none" strike="noStrike" dirty="0">
                          <a:solidFill>
                            <a:srgbClr val="000000"/>
                          </a:solidFill>
                          <a:latin typeface="ITC Avant Garde Std Bk"/>
                        </a:rPr>
                        <a:t>11.2</a:t>
                      </a:r>
                    </a:p>
                  </a:txBody>
                  <a:tcPr marL="9525" marR="9525" marT="9525" marB="0" anchor="b"/>
                </a:tc>
                <a:tc>
                  <a:txBody>
                    <a:bodyPr/>
                    <a:lstStyle/>
                    <a:p>
                      <a:pPr algn="r" fontAlgn="b"/>
                      <a:r>
                        <a:rPr lang="en-US" sz="1400" b="0" i="0" u="none" strike="noStrike">
                          <a:solidFill>
                            <a:srgbClr val="000000"/>
                          </a:solidFill>
                          <a:latin typeface="ITC Avant Garde Std Bk"/>
                        </a:rPr>
                        <a:t>31,000</a:t>
                      </a:r>
                    </a:p>
                  </a:txBody>
                  <a:tcPr marL="9525" marR="9525" marT="9525" marB="0" anchor="b"/>
                </a:tc>
                <a:tc>
                  <a:txBody>
                    <a:bodyPr/>
                    <a:lstStyle/>
                    <a:p>
                      <a:pPr algn="r" fontAlgn="b"/>
                      <a:r>
                        <a:rPr lang="en-US" sz="1400" b="0" i="0" u="none" strike="noStrike" dirty="0">
                          <a:solidFill>
                            <a:srgbClr val="000000"/>
                          </a:solidFill>
                          <a:latin typeface="ITC Avant Garde Std Bk"/>
                        </a:rPr>
                        <a:t>2.1</a:t>
                      </a:r>
                    </a:p>
                  </a:txBody>
                  <a:tcPr marL="9525" marR="9525" marT="9525" marB="0" anchor="b"/>
                </a:tc>
              </a:tr>
              <a:tr h="182880">
                <a:tc gridSpan="5">
                  <a:txBody>
                    <a:bodyPr/>
                    <a:lstStyle/>
                    <a:p>
                      <a:pPr algn="l" fontAlgn="b"/>
                      <a:r>
                        <a:rPr lang="en-US" sz="1200" b="0" i="0" u="none" strike="noStrike" baseline="30000" dirty="0">
                          <a:solidFill>
                            <a:srgbClr val="000000"/>
                          </a:solidFill>
                          <a:latin typeface="ITC Avant Garde Std Bk"/>
                        </a:rPr>
                        <a:t>1</a:t>
                      </a:r>
                      <a:r>
                        <a:rPr lang="en-US" sz="1200" b="0" i="0" u="none" strike="noStrike" dirty="0">
                          <a:solidFill>
                            <a:srgbClr val="000000"/>
                          </a:solidFill>
                          <a:latin typeface="ITC Avant Garde Std Bk"/>
                        </a:rPr>
                        <a:t> Respondents could choose more than one reason. Percentages are based on a population of 1,508,000 homeschoolers.</a:t>
                      </a: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82880">
                <a:tc gridSpan="5">
                  <a:txBody>
                    <a:bodyPr/>
                    <a:lstStyle/>
                    <a:p>
                      <a:pPr algn="l" fontAlgn="b"/>
                      <a:r>
                        <a:rPr lang="en-US" sz="1200" b="0" i="0" u="none" strike="noStrike" baseline="30000" dirty="0">
                          <a:solidFill>
                            <a:srgbClr val="000000"/>
                          </a:solidFill>
                          <a:latin typeface="ITC Avant Garde Std Bk"/>
                        </a:rPr>
                        <a:t>2 </a:t>
                      </a:r>
                      <a:r>
                        <a:rPr lang="en-US" sz="1200" b="0" i="0" u="none" strike="noStrike" dirty="0">
                          <a:solidFill>
                            <a:srgbClr val="000000"/>
                          </a:solidFill>
                          <a:latin typeface="ITC Avant Garde Std Bk"/>
                        </a:rPr>
                        <a:t>Such as safety, drugs, or negative peer pressure. </a:t>
                      </a: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75603">
                <a:tc gridSpan="5">
                  <a:txBody>
                    <a:bodyPr/>
                    <a:lstStyle/>
                    <a:p>
                      <a:pPr algn="l" fontAlgn="b"/>
                      <a:r>
                        <a:rPr lang="en-US" sz="1200" b="0" i="0" u="none" strike="noStrike" baseline="30000">
                          <a:solidFill>
                            <a:srgbClr val="000000"/>
                          </a:solidFill>
                          <a:latin typeface="ITC Avant Garde Std Bk"/>
                        </a:rPr>
                        <a:t>3</a:t>
                      </a:r>
                      <a:r>
                        <a:rPr lang="en-US" sz="1200" b="0" i="0" u="none" strike="noStrike">
                          <a:solidFill>
                            <a:srgbClr val="000000"/>
                          </a:solidFill>
                          <a:latin typeface="ITC Avant Garde Std Bk"/>
                        </a:rPr>
                        <a:t> Parents homeschool their children for many reasons that are often unique to their family situation. “Other reasons” parents gave for homeschooling include family time, finances, travel, and distance. </a:t>
                      </a: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75603">
                <a:tc gridSpan="5">
                  <a:txBody>
                    <a:bodyPr/>
                    <a:lstStyle/>
                    <a:p>
                      <a:pPr algn="l" fontAlgn="b"/>
                      <a:r>
                        <a:rPr lang="en-US" sz="1200" b="0" i="0" u="none" strike="noStrike" dirty="0">
                          <a:solidFill>
                            <a:srgbClr val="000000"/>
                          </a:solidFill>
                          <a:latin typeface="ITC Avant Garde Std Bk"/>
                        </a:rPr>
                        <a:t>NOTE: Homeschooled students are school-age children (ages 5–17) in a grade equivalent to at least kindergarten and not higher than 12th grade. Excludes students who were enrolled in public or private school more than 25 hours per week and students who were homeschooled only because of temporary illness. For more information on the National Household Education Surveys Program (NHES), see </a:t>
                      </a:r>
                      <a:r>
                        <a:rPr lang="en-US" sz="1200" b="0" i="1" u="none" strike="noStrike" dirty="0">
                          <a:solidFill>
                            <a:srgbClr val="000000"/>
                          </a:solidFill>
                          <a:latin typeface="ITC Avant Garde Std Bk"/>
                        </a:rPr>
                        <a:t>supplemental note 3</a:t>
                      </a:r>
                      <a:endParaRPr lang="en-US" sz="1200" b="0" i="0" u="none" strike="noStrike" dirty="0">
                        <a:solidFill>
                          <a:srgbClr val="000000"/>
                        </a:solidFill>
                        <a:latin typeface="ITC Avant Garde Std Bk"/>
                      </a:endParaRP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75603">
                <a:tc gridSpan="5">
                  <a:txBody>
                    <a:bodyPr/>
                    <a:lstStyle/>
                    <a:p>
                      <a:pPr algn="l" fontAlgn="b"/>
                      <a:r>
                        <a:rPr lang="en-US" sz="1200" b="1" i="1" u="none" strike="noStrike" dirty="0">
                          <a:solidFill>
                            <a:srgbClr val="000000"/>
                          </a:solidFill>
                          <a:latin typeface="ITC Avant Garde Std Bk"/>
                        </a:rPr>
                        <a:t>SOURCE</a:t>
                      </a:r>
                      <a:r>
                        <a:rPr lang="en-US" sz="1200" b="0" i="0" u="none" strike="noStrike" dirty="0">
                          <a:solidFill>
                            <a:srgbClr val="000000"/>
                          </a:solidFill>
                          <a:latin typeface="ITC Avant Garde Std Bk"/>
                        </a:rPr>
                        <a:t>: U.S. Department of Education, National Center for Education Statistics, Parent and Family Involvement in Education Survey of the 2007 National Household Education Surveys Program (NHES).</a:t>
                      </a: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kern="1200" dirty="0" smtClean="0">
                <a:solidFill>
                  <a:schemeClr val="tx1"/>
                </a:solidFill>
                <a:latin typeface="Cambria" pitchFamily="18" charset="0"/>
                <a:ea typeface="+mj-ea"/>
                <a:cs typeface="+mj-cs"/>
              </a:rPr>
              <a:t>References</a:t>
            </a:r>
          </a:p>
        </p:txBody>
      </p:sp>
      <p:sp>
        <p:nvSpPr>
          <p:cNvPr id="3" name="Content Placeholder 2"/>
          <p:cNvSpPr>
            <a:spLocks noGrp="1"/>
          </p:cNvSpPr>
          <p:nvPr>
            <p:ph idx="1"/>
          </p:nvPr>
        </p:nvSpPr>
        <p:spPr/>
        <p:txBody>
          <a:bodyPr>
            <a:normAutofit fontScale="70000" lnSpcReduction="20000"/>
          </a:bodyPr>
          <a:lstStyle/>
          <a:p>
            <a:endParaRPr lang="en-US" dirty="0" smtClean="0">
              <a:hlinkClick r:id="rId2"/>
            </a:endParaRPr>
          </a:p>
          <a:p>
            <a:r>
              <a:rPr lang="en-US" dirty="0" smtClean="0"/>
              <a:t>Holt, John. </a:t>
            </a:r>
            <a:r>
              <a:rPr lang="en-US" i="1" dirty="0" smtClean="0"/>
              <a:t>How Children Fail. </a:t>
            </a:r>
            <a:r>
              <a:rPr lang="en-US" dirty="0" smtClean="0"/>
              <a:t>New York, NY: </a:t>
            </a:r>
            <a:r>
              <a:rPr lang="en-US" dirty="0" err="1" smtClean="0"/>
              <a:t>Perseus</a:t>
            </a:r>
            <a:r>
              <a:rPr lang="en-US" dirty="0" smtClean="0"/>
              <a:t> Publishing 1982. Print</a:t>
            </a:r>
          </a:p>
          <a:p>
            <a:r>
              <a:rPr lang="en-US" dirty="0" smtClean="0"/>
              <a:t>Holt, John, and Patrick </a:t>
            </a:r>
            <a:r>
              <a:rPr lang="en-US" dirty="0" err="1" smtClean="0"/>
              <a:t>Farenga</a:t>
            </a:r>
            <a:r>
              <a:rPr lang="en-US" dirty="0" smtClean="0"/>
              <a:t>. </a:t>
            </a:r>
            <a:r>
              <a:rPr lang="en-US" i="1" dirty="0" smtClean="0"/>
              <a:t>Teach Your Own: The John Holt Book of Homeschooling. </a:t>
            </a:r>
            <a:r>
              <a:rPr lang="en-US" dirty="0" smtClean="0"/>
              <a:t>Cambridge, MA: </a:t>
            </a:r>
            <a:r>
              <a:rPr lang="en-US" dirty="0" err="1" smtClean="0"/>
              <a:t>Da</a:t>
            </a:r>
            <a:r>
              <a:rPr lang="en-US" dirty="0" smtClean="0"/>
              <a:t> Capo Press 2003. Print</a:t>
            </a:r>
            <a:endParaRPr lang="en-US" i="1" dirty="0" smtClean="0">
              <a:hlinkClick r:id="rId2"/>
            </a:endParaRPr>
          </a:p>
          <a:p>
            <a:r>
              <a:rPr lang="en-US" dirty="0" smtClean="0">
                <a:hlinkClick r:id="rId2"/>
              </a:rPr>
              <a:t>Cambridge Forum Speakers 1970-1990 </a:t>
            </a:r>
            <a:r>
              <a:rPr lang="en-US" dirty="0" smtClean="0">
                <a:hlinkClick r:id="rId2"/>
              </a:rPr>
              <a:t>J</a:t>
            </a:r>
            <a:r>
              <a:rPr lang="en-US" dirty="0" smtClean="0">
                <a:hlinkClick r:id="rId2"/>
              </a:rPr>
              <a:t>ohn Caldwell Holt http://www.harvarsquarelibrary.org/cfs/john_calswell_holt.php</a:t>
            </a:r>
            <a:endParaRPr lang="en-US" dirty="0" smtClean="0"/>
          </a:p>
          <a:p>
            <a:r>
              <a:rPr lang="en-US" dirty="0" smtClean="0"/>
              <a:t> </a:t>
            </a:r>
            <a:r>
              <a:rPr lang="en-US" dirty="0" smtClean="0">
                <a:hlinkClick r:id="rId3"/>
              </a:rPr>
              <a:t>History of the </a:t>
            </a:r>
            <a:r>
              <a:rPr lang="en-US" dirty="0" err="1" smtClean="0">
                <a:hlinkClick r:id="rId3"/>
              </a:rPr>
              <a:t>Homeschool</a:t>
            </a:r>
            <a:r>
              <a:rPr lang="en-US" dirty="0" smtClean="0">
                <a:hlinkClick r:id="rId3"/>
              </a:rPr>
              <a:t> Movement: Trends and Growth in a Push for Homeschooling Acceptance Globally</a:t>
            </a:r>
            <a:r>
              <a:rPr lang="en-US" dirty="0" smtClean="0"/>
              <a:t> </a:t>
            </a:r>
            <a:r>
              <a:rPr lang="en-US" dirty="0" smtClean="0">
                <a:hlinkClick r:id="rId3"/>
              </a:rPr>
              <a:t>http://homeschooling.suite101.com/article.cfm/modern_homeschool_movement#ixzz0eOyP8L0A</a:t>
            </a:r>
            <a:endParaRPr lang="en-US" dirty="0" smtClean="0"/>
          </a:p>
          <a:p>
            <a:r>
              <a:rPr lang="en-US" dirty="0" smtClean="0">
                <a:hlinkClick r:id="rId4"/>
              </a:rPr>
              <a:t>http://en.wikipedia.org/wiki/John_Caldwell_Holt</a:t>
            </a:r>
            <a:endParaRPr lang="en-US" dirty="0" smtClean="0"/>
          </a:p>
          <a:p>
            <a:pPr marL="342900" marR="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3200" b="0" i="0" kern="1200" dirty="0" smtClean="0">
                <a:solidFill>
                  <a:schemeClr val="tx1"/>
                </a:solidFill>
                <a:latin typeface="+mn-lt"/>
                <a:ea typeface="+mn-ea"/>
                <a:cs typeface="+mn-cs"/>
              </a:rPr>
              <a:t>U.S. Department of Education, National Center for Education Statistics, Parent and Family Involvement in Education Survey of the 2007 National Household Education Surveys Program (NHES).</a:t>
            </a:r>
            <a:endParaRPr lang="en-US" dirty="0" smtClean="0"/>
          </a:p>
          <a:p>
            <a:endParaRPr lang="en-US" dirty="0"/>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elp Educate Our Kids by Becoming a Tuto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Help Educate Our Kids by Becoming a Tutor</Template>
  <TotalTime>1610</TotalTime>
  <Words>932</Words>
  <Application>Microsoft Office PowerPoint</Application>
  <PresentationFormat>On-screen Show (4:3)</PresentationFormat>
  <Paragraphs>107</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Help Educate Our Kids by Becoming a Tutor</vt:lpstr>
      <vt:lpstr>John Caldwald Holt (Home Schooling)</vt:lpstr>
      <vt:lpstr>Background  </vt:lpstr>
      <vt:lpstr>Background continued</vt:lpstr>
      <vt:lpstr>His Theories</vt:lpstr>
      <vt:lpstr>His Theories continued</vt:lpstr>
      <vt:lpstr>His Theories continued</vt:lpstr>
      <vt:lpstr>Homeschooling today</vt:lpstr>
      <vt:lpstr>National Center for Education Statistics</vt:lpstr>
      <vt:lpstr>References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Become a Tutor</dc:title>
  <dc:creator>Marianne</dc:creator>
  <cp:lastModifiedBy>Marianne</cp:lastModifiedBy>
  <cp:revision>99</cp:revision>
  <dcterms:created xsi:type="dcterms:W3CDTF">2010-02-02T14:14:52Z</dcterms:created>
  <dcterms:modified xsi:type="dcterms:W3CDTF">2010-02-03T17:05:05Z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TC300058861033</vt:lpwstr>
  </property>
</Properties>
</file>