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handoutMasterIdLst>
    <p:handoutMasterId r:id="rId15"/>
  </p:handoutMasterIdLst>
  <p:sldIdLst>
    <p:sldId id="256" r:id="rId2"/>
    <p:sldId id="257" r:id="rId3"/>
    <p:sldId id="269" r:id="rId4"/>
    <p:sldId id="258" r:id="rId5"/>
    <p:sldId id="262" r:id="rId6"/>
    <p:sldId id="264" r:id="rId7"/>
    <p:sldId id="261" r:id="rId8"/>
    <p:sldId id="260" r:id="rId9"/>
    <p:sldId id="265" r:id="rId10"/>
    <p:sldId id="259" r:id="rId11"/>
    <p:sldId id="268"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09" autoAdjust="0"/>
  </p:normalViewPr>
  <p:slideViewPr>
    <p:cSldViewPr>
      <p:cViewPr varScale="1">
        <p:scale>
          <a:sx n="110" d="100"/>
          <a:sy n="110" d="100"/>
        </p:scale>
        <p:origin x="-16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566"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10160"/>
  <ax:ocxPr ax:name="_cy" ax:value="6985"/>
  <ax:ocxPr ax:name="FlashVars" ax:value=""/>
  <ax:ocxPr ax:name="Movie" ax:value="http://www.youtube.com/v/r2H_swMUlOg&amp;hl=en_US&amp;fs=1&amp;"/>
  <ax:ocxPr ax:name="Src" ax:value="http://www.youtube.com/v/r2H_swMUlOg&amp;hl=en_US&amp;fs=1&amp;"/>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153E8E-15F3-4F02-BCC7-E1B357183499}" type="datetimeFigureOut">
              <a:rPr lang="en-US" smtClean="0"/>
              <a:pPr/>
              <a:t>2/17/2010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98788C9-94B8-44DF-897F-B68C1BE6882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932CCF-1BC8-4621-8835-C6D5F7B0CCF3}" type="datetimeFigureOut">
              <a:rPr lang="en-US" smtClean="0"/>
              <a:pPr/>
              <a:t>2/17/2010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D25E57-046C-42A3-8F75-3A6752BDE89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D25E57-046C-42A3-8F75-3A6752BDE89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EC1D88F-6D1C-4708-8090-98680E8AFF9B}" type="datetimeFigureOut">
              <a:rPr lang="en-US" smtClean="0"/>
              <a:pPr/>
              <a:t>2/17/2010</a:t>
            </a:fld>
            <a:endParaRPr lang="en-US"/>
          </a:p>
        </p:txBody>
      </p:sp>
      <p:sp>
        <p:nvSpPr>
          <p:cNvPr id="16" name="Slide Number Placeholder 15"/>
          <p:cNvSpPr>
            <a:spLocks noGrp="1"/>
          </p:cNvSpPr>
          <p:nvPr>
            <p:ph type="sldNum" sz="quarter" idx="11"/>
          </p:nvPr>
        </p:nvSpPr>
        <p:spPr/>
        <p:txBody>
          <a:bodyPr/>
          <a:lstStyle/>
          <a:p>
            <a:fld id="{9103F365-6CA8-456E-9C7C-85816288B82D}"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spd="med">
    <p:sndAc>
      <p:stSnd>
        <p:snd r:embed="rId1" name="click.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C1D88F-6D1C-4708-8090-98680E8AFF9B}" type="datetimeFigureOut">
              <a:rPr lang="en-US" smtClean="0"/>
              <a:pPr/>
              <a:t>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3F365-6CA8-456E-9C7C-85816288B82D}" type="slidenum">
              <a:rPr lang="en-US" smtClean="0"/>
              <a:pPr/>
              <a:t>‹#›</a:t>
            </a:fld>
            <a:endParaRPr lang="en-US"/>
          </a:p>
        </p:txBody>
      </p:sp>
    </p:spTree>
  </p:cSld>
  <p:clrMapOvr>
    <a:masterClrMapping/>
  </p:clrMapOvr>
  <p:transition spd="med">
    <p:sndAc>
      <p:stSnd>
        <p:snd r:embed="rId1" name="click.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C1D88F-6D1C-4708-8090-98680E8AFF9B}" type="datetimeFigureOut">
              <a:rPr lang="en-US" smtClean="0"/>
              <a:pPr/>
              <a:t>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3F365-6CA8-456E-9C7C-85816288B82D}" type="slidenum">
              <a:rPr lang="en-US" smtClean="0"/>
              <a:pPr/>
              <a:t>‹#›</a:t>
            </a:fld>
            <a:endParaRPr lang="en-US"/>
          </a:p>
        </p:txBody>
      </p:sp>
    </p:spTree>
  </p:cSld>
  <p:clrMapOvr>
    <a:masterClrMapping/>
  </p:clrMapOvr>
  <p:transition spd="med">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EC1D88F-6D1C-4708-8090-98680E8AFF9B}" type="datetimeFigureOut">
              <a:rPr lang="en-US" smtClean="0"/>
              <a:pPr/>
              <a:t>2/17/2010</a:t>
            </a:fld>
            <a:endParaRPr lang="en-US"/>
          </a:p>
        </p:txBody>
      </p:sp>
      <p:sp>
        <p:nvSpPr>
          <p:cNvPr id="15" name="Slide Number Placeholder 14"/>
          <p:cNvSpPr>
            <a:spLocks noGrp="1"/>
          </p:cNvSpPr>
          <p:nvPr>
            <p:ph type="sldNum" sz="quarter" idx="15"/>
          </p:nvPr>
        </p:nvSpPr>
        <p:spPr/>
        <p:txBody>
          <a:bodyPr/>
          <a:lstStyle>
            <a:lvl1pPr algn="ctr">
              <a:defRPr/>
            </a:lvl1pPr>
          </a:lstStyle>
          <a:p>
            <a:fld id="{9103F365-6CA8-456E-9C7C-85816288B82D}"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spd="med">
    <p:sndAc>
      <p:stSnd>
        <p:snd r:embed="rId1" name="click.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EC1D88F-6D1C-4708-8090-98680E8AFF9B}" type="datetimeFigureOut">
              <a:rPr lang="en-US" smtClean="0"/>
              <a:pPr/>
              <a:t>2/17/2010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3F365-6CA8-456E-9C7C-85816288B82D}"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ndAc>
      <p:stSnd>
        <p:snd r:embed="rId1" name="click.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C1D88F-6D1C-4708-8090-98680E8AFF9B}" type="datetimeFigureOut">
              <a:rPr lang="en-US" smtClean="0"/>
              <a:pPr/>
              <a:t>2/17/2010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3F365-6CA8-456E-9C7C-85816288B82D}"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sndAc>
      <p:stSnd>
        <p:snd r:embed="rId1" name="click.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103F365-6CA8-456E-9C7C-85816288B82D}"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EC1D88F-6D1C-4708-8090-98680E8AFF9B}" type="datetimeFigureOut">
              <a:rPr lang="en-US" smtClean="0"/>
              <a:pPr/>
              <a:t>2/17/2010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ndAc>
      <p:stSnd>
        <p:snd r:embed="rId1" name="click.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EC1D88F-6D1C-4708-8090-98680E8AFF9B}" type="datetimeFigureOut">
              <a:rPr lang="en-US" smtClean="0"/>
              <a:pPr/>
              <a:t>2/17/2010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03F365-6CA8-456E-9C7C-85816288B82D}"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spd="med">
    <p:sndAc>
      <p:stSnd>
        <p:snd r:embed="rId1" name="click.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C1D88F-6D1C-4708-8090-98680E8AFF9B}" type="datetimeFigureOut">
              <a:rPr lang="en-US" smtClean="0"/>
              <a:pPr/>
              <a:t>2/17/2010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03F365-6CA8-456E-9C7C-85816288B82D}" type="slidenum">
              <a:rPr lang="en-US" smtClean="0"/>
              <a:pPr/>
              <a:t>‹#›</a:t>
            </a:fld>
            <a:endParaRPr lang="en-US"/>
          </a:p>
        </p:txBody>
      </p:sp>
    </p:spTree>
  </p:cSld>
  <p:clrMapOvr>
    <a:masterClrMapping/>
  </p:clrMapOvr>
  <p:transition spd="med">
    <p:sndAc>
      <p:stSnd>
        <p:snd r:embed="rId1" name="click.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EC1D88F-6D1C-4708-8090-98680E8AFF9B}" type="datetimeFigureOut">
              <a:rPr lang="en-US" smtClean="0"/>
              <a:pPr/>
              <a:t>2/17/2010</a:t>
            </a:fld>
            <a:endParaRPr lang="en-US"/>
          </a:p>
        </p:txBody>
      </p:sp>
      <p:sp>
        <p:nvSpPr>
          <p:cNvPr id="9" name="Slide Number Placeholder 8"/>
          <p:cNvSpPr>
            <a:spLocks noGrp="1"/>
          </p:cNvSpPr>
          <p:nvPr>
            <p:ph type="sldNum" sz="quarter" idx="15"/>
          </p:nvPr>
        </p:nvSpPr>
        <p:spPr/>
        <p:txBody>
          <a:bodyPr/>
          <a:lstStyle/>
          <a:p>
            <a:fld id="{9103F365-6CA8-456E-9C7C-85816288B82D}"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spd="med">
    <p:sndAc>
      <p:stSnd>
        <p:snd r:embed="rId1" name="click.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EC1D88F-6D1C-4708-8090-98680E8AFF9B}" type="datetimeFigureOut">
              <a:rPr lang="en-US" smtClean="0"/>
              <a:pPr/>
              <a:t>2/17/2010</a:t>
            </a:fld>
            <a:endParaRPr lang="en-US"/>
          </a:p>
        </p:txBody>
      </p:sp>
      <p:sp>
        <p:nvSpPr>
          <p:cNvPr id="9" name="Slide Number Placeholder 8"/>
          <p:cNvSpPr>
            <a:spLocks noGrp="1"/>
          </p:cNvSpPr>
          <p:nvPr>
            <p:ph type="sldNum" sz="quarter" idx="11"/>
          </p:nvPr>
        </p:nvSpPr>
        <p:spPr/>
        <p:txBody>
          <a:bodyPr/>
          <a:lstStyle/>
          <a:p>
            <a:fld id="{9103F365-6CA8-456E-9C7C-85816288B82D}"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spd="med">
    <p:sndAc>
      <p:stSnd>
        <p:snd r:embed="rId1" name="click.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EC1D88F-6D1C-4708-8090-98680E8AFF9B}" type="datetimeFigureOut">
              <a:rPr lang="en-US" smtClean="0"/>
              <a:pPr/>
              <a:t>2/17/2010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103F365-6CA8-456E-9C7C-85816288B82D}"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sndAc>
      <p:stSnd>
        <p:snd r:embed="rId13" name="click.wav"/>
      </p:stSnd>
    </p:sndAc>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audio" Target="../media/audio1.wav"/></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699804"/>
            <a:ext cx="8001000" cy="2319996"/>
          </a:xfrm>
        </p:spPr>
        <p:txBody>
          <a:bodyPr>
            <a:normAutofit/>
          </a:bodyPr>
          <a:lstStyle/>
          <a:p>
            <a:r>
              <a:rPr lang="en-US" dirty="0" smtClean="0"/>
              <a:t>Susan C. Lawson</a:t>
            </a:r>
          </a:p>
          <a:p>
            <a:endParaRPr lang="en-US" dirty="0" smtClean="0"/>
          </a:p>
          <a:p>
            <a:r>
              <a:rPr lang="en-US" dirty="0" smtClean="0"/>
              <a:t>Dr. Richard Clark</a:t>
            </a:r>
          </a:p>
          <a:p>
            <a:r>
              <a:rPr lang="en-US" dirty="0" smtClean="0"/>
              <a:t>Wilkes University</a:t>
            </a:r>
          </a:p>
          <a:p>
            <a:r>
              <a:rPr lang="en-US" dirty="0" smtClean="0"/>
              <a:t>ED 530 Spring 2010</a:t>
            </a:r>
            <a:endParaRPr lang="en-US" dirty="0"/>
          </a:p>
        </p:txBody>
      </p:sp>
      <p:sp>
        <p:nvSpPr>
          <p:cNvPr id="2" name="Title 1"/>
          <p:cNvSpPr>
            <a:spLocks noGrp="1"/>
          </p:cNvSpPr>
          <p:nvPr>
            <p:ph type="ctrTitle"/>
          </p:nvPr>
        </p:nvSpPr>
        <p:spPr>
          <a:xfrm>
            <a:off x="457200" y="1433732"/>
            <a:ext cx="8077200" cy="1919068"/>
          </a:xfrm>
        </p:spPr>
        <p:txBody>
          <a:bodyPr/>
          <a:lstStyle/>
          <a:p>
            <a:r>
              <a:rPr lang="en-US" dirty="0" smtClean="0"/>
              <a:t>Jerome Bruner</a:t>
            </a:r>
            <a:endParaRPr lang="en-US" dirty="0"/>
          </a:p>
        </p:txBody>
      </p:sp>
    </p:spTree>
  </p:cSld>
  <p:clrMapOvr>
    <a:masterClrMapping/>
  </p:clrMapOvr>
  <p:transition spd="med">
    <p:sndAc>
      <p:stSnd>
        <p:snd r:embed="rId3" name="click.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9600" y="838200"/>
            <a:ext cx="7924800" cy="923330"/>
          </a:xfrm>
          <a:prstGeom prst="rect">
            <a:avLst/>
          </a:prstGeom>
          <a:noFill/>
        </p:spPr>
        <p:txBody>
          <a:bodyPr wrap="square" rtlCol="0">
            <a:spAutoFit/>
          </a:bodyPr>
          <a:lstStyle/>
          <a:p>
            <a:r>
              <a:rPr lang="en-US" dirty="0" smtClean="0"/>
              <a:t>The video clip directly involves a student of Dr. Bruner’s briefly discussing a program called Squeakers. The clip offers a small glimpse of Dr. Bruner’s personal beliefs on learning in his own words.</a:t>
            </a:r>
            <a:endParaRPr lang="en-US" dirty="0"/>
          </a:p>
        </p:txBody>
      </p:sp>
    </p:spTree>
    <p:controls>
      <p:control spid="2051" name="ShockwaveFlash1" r:id="rId2" imgW="3657143" imgH="2514286"/>
    </p:controls>
  </p:cSld>
  <p:clrMapOvr>
    <a:masterClrMapping/>
  </p:clrMapOvr>
  <p:transition spd="med">
    <p:sndAc>
      <p:stSnd>
        <p:snd r:embed="rId4" name="click.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152400"/>
            <a:ext cx="8610600" cy="769441"/>
          </a:xfrm>
          <a:prstGeom prst="rect">
            <a:avLst/>
          </a:prstGeom>
          <a:noFill/>
        </p:spPr>
        <p:txBody>
          <a:bodyPr wrap="square" rtlCol="0">
            <a:spAutoFit/>
          </a:bodyPr>
          <a:lstStyle/>
          <a:p>
            <a:pPr algn="ctr"/>
            <a:r>
              <a:rPr lang="en-US" sz="4400" dirty="0" smtClean="0">
                <a:solidFill>
                  <a:schemeClr val="accent3">
                    <a:lumMod val="40000"/>
                    <a:lumOff val="60000"/>
                  </a:schemeClr>
                </a:solidFill>
              </a:rPr>
              <a:t>References of Dr. Bruner’s Work</a:t>
            </a:r>
            <a:endParaRPr lang="en-US" sz="4400" dirty="0">
              <a:solidFill>
                <a:schemeClr val="accent3">
                  <a:lumMod val="40000"/>
                  <a:lumOff val="60000"/>
                </a:schemeClr>
              </a:solidFill>
            </a:endParaRPr>
          </a:p>
        </p:txBody>
      </p:sp>
      <p:sp>
        <p:nvSpPr>
          <p:cNvPr id="6" name="TextBox 5"/>
          <p:cNvSpPr txBox="1"/>
          <p:nvPr/>
        </p:nvSpPr>
        <p:spPr>
          <a:xfrm>
            <a:off x="2514600" y="762000"/>
            <a:ext cx="6324600" cy="6186309"/>
          </a:xfrm>
          <a:prstGeom prst="rect">
            <a:avLst/>
          </a:prstGeom>
          <a:noFill/>
        </p:spPr>
        <p:txBody>
          <a:bodyPr wrap="square" rtlCol="0">
            <a:spAutoFit/>
          </a:bodyPr>
          <a:lstStyle/>
          <a:p>
            <a:endParaRPr lang="en-US" dirty="0" smtClean="0">
              <a:solidFill>
                <a:schemeClr val="accent3">
                  <a:lumMod val="40000"/>
                  <a:lumOff val="60000"/>
                </a:schemeClr>
              </a:solidFill>
            </a:endParaRPr>
          </a:p>
          <a:p>
            <a:r>
              <a:rPr lang="en-US" dirty="0" smtClean="0">
                <a:solidFill>
                  <a:schemeClr val="accent3">
                    <a:lumMod val="40000"/>
                    <a:lumOff val="60000"/>
                  </a:schemeClr>
                </a:solidFill>
              </a:rPr>
              <a:t>To look up at your discretion, here is a </a:t>
            </a:r>
            <a:r>
              <a:rPr lang="en-US" dirty="0" smtClean="0">
                <a:solidFill>
                  <a:schemeClr val="accent3">
                    <a:lumMod val="40000"/>
                    <a:lumOff val="60000"/>
                  </a:schemeClr>
                </a:solidFill>
              </a:rPr>
              <a:t>list of </a:t>
            </a:r>
            <a:r>
              <a:rPr lang="en-US" dirty="0" smtClean="0">
                <a:solidFill>
                  <a:schemeClr val="accent3">
                    <a:lumMod val="40000"/>
                    <a:lumOff val="60000"/>
                  </a:schemeClr>
                </a:solidFill>
              </a:rPr>
              <a:t>some</a:t>
            </a:r>
            <a:r>
              <a:rPr lang="en-US" dirty="0" smtClean="0">
                <a:solidFill>
                  <a:schemeClr val="accent3">
                    <a:lumMod val="40000"/>
                    <a:lumOff val="60000"/>
                  </a:schemeClr>
                </a:solidFill>
              </a:rPr>
              <a:t> </a:t>
            </a:r>
            <a:r>
              <a:rPr lang="en-US" dirty="0" smtClean="0">
                <a:solidFill>
                  <a:schemeClr val="accent3">
                    <a:lumMod val="40000"/>
                    <a:lumOff val="60000"/>
                  </a:schemeClr>
                </a:solidFill>
              </a:rPr>
              <a:t>of Dr. Bruner’s Published </a:t>
            </a:r>
            <a:r>
              <a:rPr lang="en-US" dirty="0" smtClean="0">
                <a:solidFill>
                  <a:schemeClr val="accent3">
                    <a:lumMod val="40000"/>
                    <a:lumOff val="60000"/>
                  </a:schemeClr>
                </a:solidFill>
              </a:rPr>
              <a:t>works: </a:t>
            </a:r>
            <a:endParaRPr lang="en-US" dirty="0" smtClean="0">
              <a:solidFill>
                <a:schemeClr val="accent3">
                  <a:lumMod val="40000"/>
                  <a:lumOff val="60000"/>
                </a:schemeClr>
              </a:solidFill>
            </a:endParaRPr>
          </a:p>
          <a:p>
            <a:endParaRPr lang="en-US" dirty="0" smtClean="0">
              <a:solidFill>
                <a:schemeClr val="accent3">
                  <a:lumMod val="40000"/>
                  <a:lumOff val="60000"/>
                </a:schemeClr>
              </a:solidFill>
            </a:endParaRPr>
          </a:p>
          <a:p>
            <a:r>
              <a:rPr lang="en-US" dirty="0" smtClean="0">
                <a:solidFill>
                  <a:schemeClr val="accent3">
                    <a:lumMod val="40000"/>
                    <a:lumOff val="60000"/>
                  </a:schemeClr>
                </a:solidFill>
              </a:rPr>
              <a:t>Bruner, J. (1960). The Process of Education. Cambridge, MA: Harvard University Press. </a:t>
            </a:r>
          </a:p>
          <a:p>
            <a:r>
              <a:rPr lang="en-US" dirty="0" smtClean="0">
                <a:solidFill>
                  <a:schemeClr val="accent3">
                    <a:lumMod val="40000"/>
                    <a:lumOff val="60000"/>
                  </a:schemeClr>
                </a:solidFill>
              </a:rPr>
              <a:t>Bruner, J. (1966). Toward a Theory of Instruction. Cambridge, MA: Harvard University Press. </a:t>
            </a:r>
          </a:p>
          <a:p>
            <a:r>
              <a:rPr lang="en-US" dirty="0" smtClean="0">
                <a:solidFill>
                  <a:schemeClr val="accent3">
                    <a:lumMod val="40000"/>
                    <a:lumOff val="60000"/>
                  </a:schemeClr>
                </a:solidFill>
              </a:rPr>
              <a:t>Bruner, J. (1973). Going Beyond the Information Given. New York: Norton. </a:t>
            </a:r>
          </a:p>
          <a:p>
            <a:r>
              <a:rPr lang="en-US" dirty="0" smtClean="0">
                <a:solidFill>
                  <a:schemeClr val="accent3">
                    <a:lumMod val="40000"/>
                    <a:lumOff val="60000"/>
                  </a:schemeClr>
                </a:solidFill>
              </a:rPr>
              <a:t>Bruner, J. (1983). Child's Talk: Learning to Use Language. New York: Norton. </a:t>
            </a:r>
          </a:p>
          <a:p>
            <a:r>
              <a:rPr lang="en-US" dirty="0" smtClean="0">
                <a:solidFill>
                  <a:schemeClr val="accent3">
                    <a:lumMod val="40000"/>
                    <a:lumOff val="60000"/>
                  </a:schemeClr>
                </a:solidFill>
              </a:rPr>
              <a:t>Bruner, J. (1986). Actual Minds, Possible Worlds. Cambridge, MA: Harvard University Press. </a:t>
            </a:r>
          </a:p>
          <a:p>
            <a:r>
              <a:rPr lang="en-US" dirty="0" smtClean="0">
                <a:solidFill>
                  <a:schemeClr val="accent3">
                    <a:lumMod val="40000"/>
                    <a:lumOff val="60000"/>
                  </a:schemeClr>
                </a:solidFill>
              </a:rPr>
              <a:t>Bruner, J. (1990). Acts of Meaning. Cambridge, MA: Harvard University Press.</a:t>
            </a:r>
          </a:p>
          <a:p>
            <a:r>
              <a:rPr lang="en-US" dirty="0" smtClean="0">
                <a:solidFill>
                  <a:schemeClr val="accent3">
                    <a:lumMod val="40000"/>
                    <a:lumOff val="60000"/>
                  </a:schemeClr>
                </a:solidFill>
              </a:rPr>
              <a:t>Bruner, J. (1996). The Culture of Education, Cambridge, MA: Harvard University Press.  </a:t>
            </a:r>
          </a:p>
          <a:p>
            <a:r>
              <a:rPr lang="en-US" dirty="0" smtClean="0">
                <a:solidFill>
                  <a:schemeClr val="accent3">
                    <a:lumMod val="40000"/>
                    <a:lumOff val="60000"/>
                  </a:schemeClr>
                </a:solidFill>
              </a:rPr>
              <a:t>Bruner, J., </a:t>
            </a:r>
            <a:r>
              <a:rPr lang="en-US" dirty="0" err="1" smtClean="0">
                <a:solidFill>
                  <a:schemeClr val="accent3">
                    <a:lumMod val="40000"/>
                    <a:lumOff val="60000"/>
                  </a:schemeClr>
                </a:solidFill>
              </a:rPr>
              <a:t>Goodnow</a:t>
            </a:r>
            <a:r>
              <a:rPr lang="en-US" dirty="0" smtClean="0">
                <a:solidFill>
                  <a:schemeClr val="accent3">
                    <a:lumMod val="40000"/>
                    <a:lumOff val="60000"/>
                  </a:schemeClr>
                </a:solidFill>
              </a:rPr>
              <a:t>, J., &amp; Austin, A. (1956). A Study of Thinking. New York: Wiley. </a:t>
            </a:r>
          </a:p>
          <a:p>
            <a:endParaRPr lang="en-US" dirty="0" smtClean="0"/>
          </a:p>
          <a:p>
            <a:endParaRPr lang="en-US" dirty="0"/>
          </a:p>
        </p:txBody>
      </p:sp>
      <p:sp>
        <p:nvSpPr>
          <p:cNvPr id="8" name="Title 7"/>
          <p:cNvSpPr>
            <a:spLocks noGrp="1"/>
          </p:cNvSpPr>
          <p:nvPr>
            <p:ph type="title"/>
          </p:nvPr>
        </p:nvSpPr>
        <p:spPr>
          <a:xfrm>
            <a:off x="7848600" y="533400"/>
            <a:ext cx="914400" cy="304800"/>
          </a:xfrm>
        </p:spPr>
        <p:txBody>
          <a:bodyPr>
            <a:normAutofit fontScale="90000"/>
          </a:bodyPr>
          <a:lstStyle/>
          <a:p>
            <a:endParaRPr lang="en-US" dirty="0"/>
          </a:p>
        </p:txBody>
      </p:sp>
      <p:pic>
        <p:nvPicPr>
          <p:cNvPr id="11" name="Content Placeholder 10" descr="Jerome Bruner_full.jpg"/>
          <p:cNvPicPr>
            <a:picLocks noGrp="1" noChangeAspect="1"/>
          </p:cNvPicPr>
          <p:nvPr>
            <p:ph sz="quarter" idx="1"/>
          </p:nvPr>
        </p:nvPicPr>
        <p:blipFill>
          <a:blip r:embed="rId3" cstate="print"/>
          <a:stretch>
            <a:fillRect/>
          </a:stretch>
        </p:blipFill>
        <p:spPr>
          <a:xfrm>
            <a:off x="609600" y="2057400"/>
            <a:ext cx="1390650" cy="2133600"/>
          </a:xfrm>
        </p:spPr>
      </p:pic>
      <p:sp>
        <p:nvSpPr>
          <p:cNvPr id="10" name="Text Placeholder 9"/>
          <p:cNvSpPr>
            <a:spLocks noGrp="1"/>
          </p:cNvSpPr>
          <p:nvPr>
            <p:ph type="body" idx="2"/>
          </p:nvPr>
        </p:nvSpPr>
        <p:spPr>
          <a:xfrm>
            <a:off x="304800" y="1295400"/>
            <a:ext cx="1984248" cy="3733800"/>
          </a:xfrm>
        </p:spPr>
        <p:txBody>
          <a:bodyPr/>
          <a:lstStyle/>
          <a:p>
            <a:endParaRPr lang="en-US" dirty="0"/>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pPr algn="ctr"/>
            <a:r>
              <a:rPr lang="en-US" dirty="0" smtClean="0"/>
              <a:t>References</a:t>
            </a:r>
            <a:endParaRPr lang="en-US" dirty="0"/>
          </a:p>
        </p:txBody>
      </p:sp>
      <p:sp>
        <p:nvSpPr>
          <p:cNvPr id="5" name="Rectangle 4"/>
          <p:cNvSpPr/>
          <p:nvPr/>
        </p:nvSpPr>
        <p:spPr>
          <a:xfrm>
            <a:off x="533400" y="5105400"/>
            <a:ext cx="8077200" cy="1569660"/>
          </a:xfrm>
          <a:prstGeom prst="rect">
            <a:avLst/>
          </a:prstGeom>
        </p:spPr>
        <p:txBody>
          <a:bodyPr wrap="square">
            <a:spAutoFit/>
          </a:bodyPr>
          <a:lstStyle/>
          <a:p>
            <a:r>
              <a:rPr lang="en-US" sz="1400" dirty="0" smtClean="0"/>
              <a:t>Review of Harvard University Press. Bruner, Jerome. "Acts of Meaning." </a:t>
            </a:r>
            <a:r>
              <a:rPr lang="en-US" sz="1400" i="1" dirty="0" smtClean="0"/>
              <a:t>Harvard University Press</a:t>
            </a:r>
            <a:r>
              <a:rPr lang="en-US" sz="1400" dirty="0" smtClean="0"/>
              <a:t> unknown: 1. Web. 12 Feb 2010. &lt;http://www.hup.harvard.edu/catalog/BRUMEA.html&gt;.</a:t>
            </a:r>
          </a:p>
          <a:p>
            <a:endParaRPr lang="en-US" sz="1400" dirty="0" smtClean="0"/>
          </a:p>
          <a:p>
            <a:endParaRPr lang="en-US" dirty="0" smtClean="0"/>
          </a:p>
          <a:p>
            <a:endParaRPr lang="en-US" dirty="0" smtClean="0"/>
          </a:p>
          <a:p>
            <a:endParaRPr lang="en-US" dirty="0"/>
          </a:p>
        </p:txBody>
      </p:sp>
      <p:sp>
        <p:nvSpPr>
          <p:cNvPr id="6" name="Rectangle 5"/>
          <p:cNvSpPr/>
          <p:nvPr/>
        </p:nvSpPr>
        <p:spPr>
          <a:xfrm>
            <a:off x="533400" y="3886200"/>
            <a:ext cx="7467600" cy="1169551"/>
          </a:xfrm>
          <a:prstGeom prst="rect">
            <a:avLst/>
          </a:prstGeom>
        </p:spPr>
        <p:txBody>
          <a:bodyPr wrap="square">
            <a:spAutoFit/>
          </a:bodyPr>
          <a:lstStyle/>
          <a:p>
            <a:r>
              <a:rPr lang="en-US" sz="1400" dirty="0" smtClean="0"/>
              <a:t>"Jerome Bruner." </a:t>
            </a:r>
            <a:r>
              <a:rPr lang="en-US" sz="1400" i="1" dirty="0" smtClean="0"/>
              <a:t>Wikipedia, the free encyclopedia</a:t>
            </a:r>
            <a:r>
              <a:rPr lang="en-US" sz="1400" dirty="0" smtClean="0"/>
              <a:t>. Wikipedia, Web. 13 Feb 2010. &lt;http;//wikipedia.org/wiki/</a:t>
            </a:r>
            <a:r>
              <a:rPr lang="en-US" sz="1400" dirty="0" err="1" smtClean="0"/>
              <a:t>Jerome_Bruner</a:t>
            </a:r>
            <a:r>
              <a:rPr lang="en-US" sz="1400" dirty="0" smtClean="0"/>
              <a:t>&gt;. </a:t>
            </a:r>
          </a:p>
          <a:p>
            <a:endParaRPr lang="en-US" sz="1400" dirty="0" smtClean="0"/>
          </a:p>
          <a:p>
            <a:r>
              <a:rPr lang="en-US" sz="1400" dirty="0" smtClean="0"/>
              <a:t>"Jerome Bruner." </a:t>
            </a:r>
            <a:r>
              <a:rPr lang="en-US" sz="1400" i="1" dirty="0" err="1" smtClean="0"/>
              <a:t>Zalfonada</a:t>
            </a:r>
            <a:r>
              <a:rPr lang="en-US" sz="1400" i="1" dirty="0" smtClean="0"/>
              <a:t> Lee</a:t>
            </a:r>
            <a:r>
              <a:rPr lang="en-US" sz="1400" dirty="0" smtClean="0"/>
              <a:t>. Web. 13 Feb 2010. &lt;zaragozaciudad.net/</a:t>
            </a:r>
            <a:r>
              <a:rPr lang="en-US" sz="1400" dirty="0" err="1" smtClean="0"/>
              <a:t>zalfonadalee</a:t>
            </a:r>
            <a:r>
              <a:rPr lang="en-US" sz="1400" dirty="0" smtClean="0"/>
              <a:t>/2007/abril.php&gt;. </a:t>
            </a:r>
            <a:endParaRPr lang="en-US" sz="1400" dirty="0"/>
          </a:p>
        </p:txBody>
      </p:sp>
      <p:sp>
        <p:nvSpPr>
          <p:cNvPr id="7" name="TextBox 6"/>
          <p:cNvSpPr txBox="1"/>
          <p:nvPr/>
        </p:nvSpPr>
        <p:spPr>
          <a:xfrm>
            <a:off x="457200" y="1143000"/>
            <a:ext cx="7467600" cy="3539430"/>
          </a:xfrm>
          <a:prstGeom prst="rect">
            <a:avLst/>
          </a:prstGeom>
          <a:noFill/>
        </p:spPr>
        <p:txBody>
          <a:bodyPr wrap="square" rtlCol="0">
            <a:spAutoFit/>
          </a:bodyPr>
          <a:lstStyle/>
          <a:p>
            <a:r>
              <a:rPr lang="en-US" sz="1400" dirty="0" smtClean="0"/>
              <a:t>"Health Care Industry, Bruner, Jerome S.." </a:t>
            </a:r>
            <a:r>
              <a:rPr lang="en-US" sz="1400" i="1" dirty="0" smtClean="0"/>
              <a:t>Health Care Industry</a:t>
            </a:r>
            <a:r>
              <a:rPr lang="en-US" sz="1400" dirty="0" smtClean="0"/>
              <a:t>. 06 04 2001. Health Care Industry, Web. 17 Feb 2010. &lt;http://findarticles.com/p/articles/mi_g2699/is_0000/ai_2699000048/&gt;. </a:t>
            </a:r>
          </a:p>
          <a:p>
            <a:endParaRPr lang="en-US" sz="1400" dirty="0" smtClean="0"/>
          </a:p>
          <a:p>
            <a:r>
              <a:rPr lang="en-US" sz="1400" dirty="0" smtClean="0"/>
              <a:t>"Jerome Bruner." </a:t>
            </a:r>
            <a:r>
              <a:rPr lang="en-US" sz="1400" i="1" dirty="0" err="1" smtClean="0"/>
              <a:t>FutureU</a:t>
            </a:r>
            <a:r>
              <a:rPr lang="en-US" sz="1400" i="1" dirty="0" smtClean="0"/>
              <a:t> Bookstore</a:t>
            </a:r>
            <a:r>
              <a:rPr lang="en-US" sz="1400" dirty="0" smtClean="0"/>
              <a:t>. Web. 13 Feb 2010. &lt;www.futureu.com/bookstore/aisle07.html&gt;. </a:t>
            </a:r>
          </a:p>
          <a:p>
            <a:endParaRPr lang="en-US" sz="1400" dirty="0" smtClean="0"/>
          </a:p>
          <a:p>
            <a:r>
              <a:rPr lang="en-US" sz="1400" dirty="0" smtClean="0"/>
              <a:t>"Jerome Bruner." </a:t>
            </a:r>
            <a:r>
              <a:rPr lang="en-US" sz="1400" i="1" dirty="0" smtClean="0"/>
              <a:t>Gardner Writes</a:t>
            </a:r>
            <a:r>
              <a:rPr lang="en-US" sz="1400" dirty="0" smtClean="0"/>
              <a:t>. Web. 13 Feb 2010. &lt;http://www.gardnercampbell.net/blog1/?m=20080108&gt;. </a:t>
            </a:r>
          </a:p>
          <a:p>
            <a:endParaRPr lang="en-US" sz="1400" dirty="0" smtClean="0"/>
          </a:p>
          <a:p>
            <a:r>
              <a:rPr lang="en-US" sz="1400" dirty="0" smtClean="0"/>
              <a:t>"Jerome Bruner." </a:t>
            </a:r>
            <a:r>
              <a:rPr lang="en-US" sz="1400" i="1" dirty="0" err="1" smtClean="0"/>
              <a:t>Youtube</a:t>
            </a:r>
            <a:r>
              <a:rPr lang="en-US" sz="1400" i="1" dirty="0" smtClean="0"/>
              <a:t> - Jerome Bruner</a:t>
            </a:r>
            <a:r>
              <a:rPr lang="en-US" sz="1400" dirty="0" smtClean="0"/>
              <a:t>. Web. 14 Feb 2010. &lt;http://www.youtube.com/watch?v=r2H_swMUlOg&gt;. </a:t>
            </a:r>
          </a:p>
          <a:p>
            <a:endParaRPr lang="en-US" sz="1400" dirty="0" smtClean="0"/>
          </a:p>
          <a:p>
            <a:endParaRPr lang="en-US" sz="1400" dirty="0" smtClean="0"/>
          </a:p>
          <a:p>
            <a:endParaRPr lang="en-US" sz="1400" dirty="0" smtClean="0"/>
          </a:p>
          <a:p>
            <a:endParaRPr lang="en-US" sz="1400" dirty="0"/>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jeromebruner.jpg"/>
          <p:cNvPicPr>
            <a:picLocks noGrp="1" noChangeAspect="1"/>
          </p:cNvPicPr>
          <p:nvPr>
            <p:ph sz="quarter" idx="1"/>
          </p:nvPr>
        </p:nvPicPr>
        <p:blipFill>
          <a:blip r:embed="rId3" cstate="print"/>
          <a:stretch>
            <a:fillRect/>
          </a:stretch>
        </p:blipFill>
        <p:spPr>
          <a:xfrm>
            <a:off x="1295400" y="1143000"/>
            <a:ext cx="3238500" cy="4400550"/>
          </a:xfrm>
        </p:spPr>
      </p:pic>
      <p:sp>
        <p:nvSpPr>
          <p:cNvPr id="6" name="Text Placeholder 5"/>
          <p:cNvSpPr>
            <a:spLocks noGrp="1"/>
          </p:cNvSpPr>
          <p:nvPr>
            <p:ph type="body" idx="2"/>
          </p:nvPr>
        </p:nvSpPr>
        <p:spPr>
          <a:xfrm>
            <a:off x="5029200" y="1143000"/>
            <a:ext cx="3736848" cy="5562600"/>
          </a:xfrm>
        </p:spPr>
        <p:txBody>
          <a:bodyPr>
            <a:normAutofit fontScale="92500" lnSpcReduction="10000"/>
          </a:bodyPr>
          <a:lstStyle/>
          <a:p>
            <a:pPr>
              <a:buFont typeface="Courier New" pitchFamily="49" charset="0"/>
              <a:buChar char="o"/>
            </a:pPr>
            <a:r>
              <a:rPr lang="en-US" dirty="0" smtClean="0"/>
              <a:t>Born in New York, New York to Herman and Rose (</a:t>
            </a:r>
            <a:r>
              <a:rPr lang="en-US" dirty="0" err="1" smtClean="0"/>
              <a:t>Gluckmann</a:t>
            </a:r>
            <a:r>
              <a:rPr lang="en-US" dirty="0" smtClean="0"/>
              <a:t>) Bruner.</a:t>
            </a:r>
          </a:p>
          <a:p>
            <a:pPr>
              <a:buFont typeface="Courier New" pitchFamily="49" charset="0"/>
              <a:buChar char="o"/>
            </a:pPr>
            <a:r>
              <a:rPr lang="en-US" dirty="0" smtClean="0"/>
              <a:t>The youngest of four children, Dr. Bruner was born blind until receiving  two cataract surgeries while still an infant.</a:t>
            </a:r>
          </a:p>
          <a:p>
            <a:pPr>
              <a:buFont typeface="Courier New" pitchFamily="49" charset="0"/>
              <a:buChar char="o"/>
            </a:pPr>
            <a:r>
              <a:rPr lang="en-US" dirty="0" smtClean="0"/>
              <a:t>Received B.A. from Duke in 1937</a:t>
            </a:r>
          </a:p>
          <a:p>
            <a:pPr>
              <a:buFont typeface="Courier New" pitchFamily="49" charset="0"/>
              <a:buChar char="o"/>
            </a:pPr>
            <a:r>
              <a:rPr lang="en-US" dirty="0" smtClean="0"/>
              <a:t>Received Ph.D.  From Harvard in 1941</a:t>
            </a:r>
          </a:p>
          <a:p>
            <a:pPr>
              <a:buFont typeface="Courier New" pitchFamily="49" charset="0"/>
              <a:buChar char="o"/>
            </a:pPr>
            <a:r>
              <a:rPr lang="en-US" dirty="0" smtClean="0"/>
              <a:t>Worked with Leo Postman, during 1940s, studying effects of motivation, needs and expectations on perception. Referred to as groundbreaking research known as the “New Look” in psychology.</a:t>
            </a:r>
          </a:p>
          <a:p>
            <a:pPr>
              <a:buFont typeface="Courier New" pitchFamily="49" charset="0"/>
              <a:buChar char="o"/>
            </a:pPr>
            <a:r>
              <a:rPr lang="en-US" dirty="0" smtClean="0"/>
              <a:t>Worked with U.S. Army  Intelligence during World War  II as a social psychologist at General Dwight D. Eisenhower’s headquarters in France.</a:t>
            </a:r>
          </a:p>
        </p:txBody>
      </p:sp>
      <p:sp>
        <p:nvSpPr>
          <p:cNvPr id="4" name="Title 3"/>
          <p:cNvSpPr>
            <a:spLocks noGrp="1"/>
          </p:cNvSpPr>
          <p:nvPr>
            <p:ph type="title"/>
          </p:nvPr>
        </p:nvSpPr>
        <p:spPr>
          <a:xfrm>
            <a:off x="4953000" y="457200"/>
            <a:ext cx="3810000" cy="609600"/>
          </a:xfrm>
        </p:spPr>
        <p:txBody>
          <a:bodyPr>
            <a:normAutofit fontScale="90000"/>
          </a:bodyPr>
          <a:lstStyle/>
          <a:p>
            <a:r>
              <a:rPr lang="en-US" dirty="0" smtClean="0"/>
              <a:t>Jerome Bruner  Background</a:t>
            </a:r>
            <a:br>
              <a:rPr lang="en-US" dirty="0" smtClean="0"/>
            </a:br>
            <a:r>
              <a:rPr lang="en-US" sz="1600" dirty="0" smtClean="0"/>
              <a:t>10/1/15 - </a:t>
            </a:r>
            <a:endParaRPr lang="en-US" dirty="0"/>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rglesbrunerwide.jpg"/>
          <p:cNvPicPr>
            <a:picLocks noGrp="1" noChangeAspect="1"/>
          </p:cNvPicPr>
          <p:nvPr>
            <p:ph sz="quarter" idx="1"/>
          </p:nvPr>
        </p:nvPicPr>
        <p:blipFill>
          <a:blip r:embed="rId3" cstate="print"/>
          <a:stretch>
            <a:fillRect/>
          </a:stretch>
        </p:blipFill>
        <p:spPr>
          <a:xfrm>
            <a:off x="5181600" y="2590800"/>
            <a:ext cx="3543300" cy="1828800"/>
          </a:xfrm>
        </p:spPr>
      </p:pic>
      <p:sp>
        <p:nvSpPr>
          <p:cNvPr id="7" name="Text Placeholder 6"/>
          <p:cNvSpPr>
            <a:spLocks noGrp="1"/>
          </p:cNvSpPr>
          <p:nvPr>
            <p:ph type="body" idx="2"/>
          </p:nvPr>
        </p:nvSpPr>
        <p:spPr>
          <a:xfrm>
            <a:off x="609600" y="1143000"/>
            <a:ext cx="4495800" cy="5029200"/>
          </a:xfrm>
        </p:spPr>
        <p:txBody>
          <a:bodyPr>
            <a:normAutofit fontScale="92500" lnSpcReduction="10000"/>
          </a:bodyPr>
          <a:lstStyle/>
          <a:p>
            <a:pPr>
              <a:buFont typeface="Courier New" pitchFamily="49" charset="0"/>
              <a:buChar char="o"/>
            </a:pPr>
            <a:r>
              <a:rPr lang="en-US" dirty="0" smtClean="0"/>
              <a:t>A psychologist, U. S. Schooling became point of interest for  Dr. Bruner during the late 1950s and went on to contribute greatly to cognitive psychology, cognitive learning theory in educational psychology.</a:t>
            </a:r>
          </a:p>
          <a:p>
            <a:pPr>
              <a:buFont typeface="Courier New" pitchFamily="49" charset="0"/>
              <a:buChar char="o"/>
            </a:pPr>
            <a:r>
              <a:rPr lang="en-US" dirty="0" smtClean="0"/>
              <a:t>Opened the Center for Cognitive Studies at Harvard in 1960, with George Miller.</a:t>
            </a:r>
          </a:p>
          <a:p>
            <a:pPr>
              <a:buFont typeface="Courier New" pitchFamily="49" charset="0"/>
              <a:buChar char="o"/>
            </a:pPr>
            <a:r>
              <a:rPr lang="en-US" dirty="0" smtClean="0"/>
              <a:t>Dr. Bruner left Harvard in 1972 to teach  at Oxford University.</a:t>
            </a:r>
          </a:p>
          <a:p>
            <a:pPr>
              <a:buFont typeface="Courier New" pitchFamily="49" charset="0"/>
              <a:buChar char="o"/>
            </a:pPr>
            <a:r>
              <a:rPr lang="en-US" dirty="0" smtClean="0"/>
              <a:t>In 1979 returned to Harvard as a visiting professor.</a:t>
            </a:r>
          </a:p>
          <a:p>
            <a:pPr>
              <a:buFont typeface="Courier New" pitchFamily="49" charset="0"/>
              <a:buChar char="o"/>
            </a:pPr>
            <a:r>
              <a:rPr lang="en-US" dirty="0" smtClean="0"/>
              <a:t>During 1981 Dr. Bruner joined the new School of Social Research in New York City.</a:t>
            </a:r>
          </a:p>
          <a:p>
            <a:pPr>
              <a:buFont typeface="Courier New" pitchFamily="49" charset="0"/>
              <a:buChar char="o"/>
            </a:pPr>
            <a:r>
              <a:rPr lang="en-US" dirty="0" smtClean="0"/>
              <a:t>Currently  is a senior research fellow at the New York University School of Law.</a:t>
            </a:r>
            <a:endParaRPr lang="en-US" dirty="0"/>
          </a:p>
        </p:txBody>
      </p:sp>
      <p:sp>
        <p:nvSpPr>
          <p:cNvPr id="5" name="Title 4"/>
          <p:cNvSpPr>
            <a:spLocks noGrp="1"/>
          </p:cNvSpPr>
          <p:nvPr>
            <p:ph type="title"/>
          </p:nvPr>
        </p:nvSpPr>
        <p:spPr>
          <a:xfrm>
            <a:off x="609600" y="381000"/>
            <a:ext cx="5105400" cy="609600"/>
          </a:xfrm>
        </p:spPr>
        <p:txBody>
          <a:bodyPr/>
          <a:lstStyle/>
          <a:p>
            <a:r>
              <a:rPr lang="en-US" dirty="0" smtClean="0"/>
              <a:t>Dr. Bruner ‘s Background Continued…</a:t>
            </a:r>
            <a:endParaRPr lang="en-US" dirty="0"/>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457200" y="1066800"/>
            <a:ext cx="2971800" cy="5334000"/>
          </a:xfrm>
        </p:spPr>
        <p:txBody>
          <a:bodyPr>
            <a:normAutofit/>
          </a:bodyPr>
          <a:lstStyle/>
          <a:p>
            <a:pPr>
              <a:buFont typeface="Courier New" pitchFamily="49" charset="0"/>
              <a:buChar char="o"/>
            </a:pPr>
            <a:r>
              <a:rPr lang="en-US" dirty="0" smtClean="0"/>
              <a:t>Published  first book, </a:t>
            </a:r>
            <a:r>
              <a:rPr lang="en-US" i="1" dirty="0" smtClean="0"/>
              <a:t>The Process of Education </a:t>
            </a:r>
            <a:r>
              <a:rPr lang="en-US" dirty="0" smtClean="0"/>
              <a:t>in 1960.</a:t>
            </a:r>
            <a:endParaRPr lang="en-US" i="1" dirty="0" smtClean="0"/>
          </a:p>
          <a:p>
            <a:pPr>
              <a:buFont typeface="Courier New" pitchFamily="49" charset="0"/>
              <a:buChar char="o"/>
            </a:pPr>
            <a:r>
              <a:rPr lang="en-US" dirty="0" smtClean="0"/>
              <a:t>Akin to Piaget’s fundamental beliefs of development, Bruner’s research led him to a contrasting belief of how and when children learn.</a:t>
            </a:r>
          </a:p>
          <a:p>
            <a:pPr>
              <a:buFont typeface="Courier New" pitchFamily="49" charset="0"/>
              <a:buChar char="o"/>
            </a:pPr>
            <a:r>
              <a:rPr lang="en-US" dirty="0" smtClean="0"/>
              <a:t>Constructivist Learning Theory – the belief that learners construct knowledge themselves. New ideas and concepts are based on current and past knowledge of the learner.</a:t>
            </a:r>
            <a:endParaRPr lang="en-US" dirty="0"/>
          </a:p>
        </p:txBody>
      </p:sp>
      <p:sp>
        <p:nvSpPr>
          <p:cNvPr id="2" name="Title 1"/>
          <p:cNvSpPr>
            <a:spLocks noGrp="1"/>
          </p:cNvSpPr>
          <p:nvPr>
            <p:ph type="title"/>
          </p:nvPr>
        </p:nvSpPr>
        <p:spPr>
          <a:xfrm>
            <a:off x="457200" y="304800"/>
            <a:ext cx="7848600" cy="762000"/>
          </a:xfrm>
        </p:spPr>
        <p:txBody>
          <a:bodyPr>
            <a:normAutofit/>
          </a:bodyPr>
          <a:lstStyle/>
          <a:p>
            <a:pPr algn="ctr"/>
            <a:r>
              <a:rPr lang="en-US" sz="2400" dirty="0" smtClean="0"/>
              <a:t>The Educational Icon</a:t>
            </a:r>
            <a:endParaRPr lang="en-US" sz="2400" dirty="0"/>
          </a:p>
        </p:txBody>
      </p:sp>
      <p:pic>
        <p:nvPicPr>
          <p:cNvPr id="10" name="Picture 9" descr="brunercover.jpg"/>
          <p:cNvPicPr>
            <a:picLocks noChangeAspect="1"/>
          </p:cNvPicPr>
          <p:nvPr/>
        </p:nvPicPr>
        <p:blipFill>
          <a:blip r:embed="rId3" cstate="print"/>
          <a:stretch>
            <a:fillRect/>
          </a:stretch>
        </p:blipFill>
        <p:spPr>
          <a:xfrm>
            <a:off x="4648200" y="1219200"/>
            <a:ext cx="3105150" cy="4762500"/>
          </a:xfrm>
          <a:prstGeom prst="rect">
            <a:avLst/>
          </a:prstGeom>
        </p:spPr>
      </p:pic>
      <p:sp>
        <p:nvSpPr>
          <p:cNvPr id="8" name="Content Placeholder 7"/>
          <p:cNvSpPr>
            <a:spLocks noGrp="1"/>
          </p:cNvSpPr>
          <p:nvPr>
            <p:ph sz="quarter" idx="1"/>
          </p:nvPr>
        </p:nvSpPr>
        <p:spPr/>
        <p:txBody>
          <a:bodyPr/>
          <a:lstStyle/>
          <a:p>
            <a:endParaRPr lang="en-US"/>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1219200" y="1752600"/>
            <a:ext cx="7924800" cy="3200400"/>
          </a:xfrm>
        </p:spPr>
        <p:txBody>
          <a:bodyPr>
            <a:normAutofit/>
          </a:bodyPr>
          <a:lstStyle/>
          <a:p>
            <a:pPr>
              <a:buFont typeface="Arial" pitchFamily="34" charset="0"/>
              <a:buChar char="•"/>
            </a:pPr>
            <a:endParaRPr lang="en-US" dirty="0" smtClean="0"/>
          </a:p>
          <a:p>
            <a:pPr>
              <a:buFont typeface="Arial" pitchFamily="34" charset="0"/>
              <a:buChar char="•"/>
            </a:pPr>
            <a:endParaRPr lang="en-US" dirty="0" smtClean="0"/>
          </a:p>
          <a:p>
            <a:endParaRPr lang="en-US" dirty="0"/>
          </a:p>
        </p:txBody>
      </p:sp>
      <p:sp>
        <p:nvSpPr>
          <p:cNvPr id="4" name="Title 3"/>
          <p:cNvSpPr>
            <a:spLocks noGrp="1"/>
          </p:cNvSpPr>
          <p:nvPr>
            <p:ph type="title" idx="4294967295"/>
          </p:nvPr>
        </p:nvSpPr>
        <p:spPr>
          <a:xfrm>
            <a:off x="0" y="381000"/>
            <a:ext cx="7924800" cy="685800"/>
          </a:xfrm>
        </p:spPr>
        <p:txBody>
          <a:bodyPr>
            <a:normAutofit fontScale="90000"/>
          </a:bodyPr>
          <a:lstStyle/>
          <a:p>
            <a:pPr algn="ctr"/>
            <a:r>
              <a:rPr lang="en-US" sz="4000" dirty="0" smtClean="0"/>
              <a:t>Instruction</a:t>
            </a:r>
            <a:endParaRPr lang="en-US" sz="4000" dirty="0"/>
          </a:p>
        </p:txBody>
      </p:sp>
      <p:sp>
        <p:nvSpPr>
          <p:cNvPr id="5" name="Rectangle 4"/>
          <p:cNvSpPr/>
          <p:nvPr/>
        </p:nvSpPr>
        <p:spPr>
          <a:xfrm>
            <a:off x="762000" y="990600"/>
            <a:ext cx="7543800" cy="5632311"/>
          </a:xfrm>
          <a:prstGeom prst="rect">
            <a:avLst/>
          </a:prstGeom>
        </p:spPr>
        <p:txBody>
          <a:bodyPr wrap="square">
            <a:spAutoFit/>
          </a:bodyPr>
          <a:lstStyle/>
          <a:p>
            <a:r>
              <a:rPr lang="en-US" b="1" dirty="0" smtClean="0">
                <a:solidFill>
                  <a:schemeClr val="accent3">
                    <a:lumMod val="40000"/>
                    <a:lumOff val="60000"/>
                  </a:schemeClr>
                </a:solidFill>
              </a:rPr>
              <a:t>In 1966 Bruner determined that instruction should address four major aspects:</a:t>
            </a:r>
          </a:p>
          <a:p>
            <a:endParaRPr lang="en-US" b="1" dirty="0" smtClean="0">
              <a:solidFill>
                <a:schemeClr val="accent3">
                  <a:lumMod val="40000"/>
                  <a:lumOff val="60000"/>
                </a:schemeClr>
              </a:solidFill>
            </a:endParaRPr>
          </a:p>
          <a:p>
            <a:pPr lvl="1">
              <a:buFont typeface="Arial" pitchFamily="34" charset="0"/>
              <a:buChar char="•"/>
            </a:pPr>
            <a:r>
              <a:rPr lang="en-US" dirty="0" smtClean="0">
                <a:solidFill>
                  <a:schemeClr val="accent3">
                    <a:lumMod val="40000"/>
                    <a:lumOff val="60000"/>
                  </a:schemeClr>
                </a:solidFill>
              </a:rPr>
              <a:t>Predisposition towards </a:t>
            </a:r>
            <a:r>
              <a:rPr lang="en-US" dirty="0" smtClean="0">
                <a:solidFill>
                  <a:schemeClr val="accent3">
                    <a:lumMod val="40000"/>
                    <a:lumOff val="60000"/>
                  </a:schemeClr>
                </a:solidFill>
              </a:rPr>
              <a:t>learning</a:t>
            </a:r>
            <a:endParaRPr lang="en-US" dirty="0" smtClean="0">
              <a:solidFill>
                <a:schemeClr val="accent3">
                  <a:lumMod val="40000"/>
                  <a:lumOff val="60000"/>
                </a:schemeClr>
              </a:solidFill>
            </a:endParaRPr>
          </a:p>
          <a:p>
            <a:pPr lvl="1">
              <a:buFont typeface="Arial" pitchFamily="34" charset="0"/>
              <a:buChar char="•"/>
            </a:pPr>
            <a:r>
              <a:rPr lang="en-US" dirty="0" smtClean="0">
                <a:solidFill>
                  <a:schemeClr val="accent3">
                    <a:lumMod val="40000"/>
                    <a:lumOff val="60000"/>
                  </a:schemeClr>
                </a:solidFill>
              </a:rPr>
              <a:t>Structure for learning being easily </a:t>
            </a:r>
            <a:r>
              <a:rPr lang="en-US" dirty="0" smtClean="0">
                <a:solidFill>
                  <a:schemeClr val="accent3">
                    <a:lumMod val="40000"/>
                    <a:lumOff val="60000"/>
                  </a:schemeClr>
                </a:solidFill>
              </a:rPr>
              <a:t>grasped</a:t>
            </a:r>
            <a:endParaRPr lang="en-US" dirty="0" smtClean="0">
              <a:solidFill>
                <a:schemeClr val="accent3">
                  <a:lumMod val="40000"/>
                  <a:lumOff val="60000"/>
                </a:schemeClr>
              </a:solidFill>
            </a:endParaRPr>
          </a:p>
          <a:p>
            <a:pPr lvl="1">
              <a:buFont typeface="Arial" pitchFamily="34" charset="0"/>
              <a:buChar char="•"/>
            </a:pPr>
            <a:r>
              <a:rPr lang="en-US" dirty="0" smtClean="0">
                <a:solidFill>
                  <a:schemeClr val="accent3">
                    <a:lumMod val="40000"/>
                    <a:lumOff val="60000"/>
                  </a:schemeClr>
                </a:solidFill>
              </a:rPr>
              <a:t>Effective sequence of </a:t>
            </a:r>
            <a:r>
              <a:rPr lang="en-US" dirty="0" smtClean="0">
                <a:solidFill>
                  <a:schemeClr val="accent3">
                    <a:lumMod val="40000"/>
                    <a:lumOff val="60000"/>
                  </a:schemeClr>
                </a:solidFill>
              </a:rPr>
              <a:t>material</a:t>
            </a:r>
            <a:endParaRPr lang="en-US" dirty="0" smtClean="0">
              <a:solidFill>
                <a:schemeClr val="accent3">
                  <a:lumMod val="40000"/>
                  <a:lumOff val="60000"/>
                </a:schemeClr>
              </a:solidFill>
            </a:endParaRPr>
          </a:p>
          <a:p>
            <a:pPr lvl="1">
              <a:buFont typeface="Arial" pitchFamily="34" charset="0"/>
              <a:buChar char="•"/>
            </a:pPr>
            <a:r>
              <a:rPr lang="en-US" dirty="0" smtClean="0">
                <a:solidFill>
                  <a:schemeClr val="accent3">
                    <a:lumMod val="40000"/>
                    <a:lumOff val="60000"/>
                  </a:schemeClr>
                </a:solidFill>
              </a:rPr>
              <a:t>Nature and pace of rewards and </a:t>
            </a:r>
            <a:r>
              <a:rPr lang="en-US" dirty="0" smtClean="0">
                <a:solidFill>
                  <a:schemeClr val="accent3">
                    <a:lumMod val="40000"/>
                    <a:lumOff val="60000"/>
                  </a:schemeClr>
                </a:solidFill>
              </a:rPr>
              <a:t>punishments</a:t>
            </a:r>
          </a:p>
          <a:p>
            <a:pPr lvl="1">
              <a:buFont typeface="Arial" pitchFamily="34" charset="0"/>
              <a:buChar char="•"/>
            </a:pPr>
            <a:endParaRPr lang="en-US" dirty="0" smtClean="0">
              <a:solidFill>
                <a:schemeClr val="accent3">
                  <a:lumMod val="40000"/>
                  <a:lumOff val="60000"/>
                </a:schemeClr>
              </a:solidFill>
            </a:endParaRPr>
          </a:p>
          <a:p>
            <a:r>
              <a:rPr lang="en-US" b="1" dirty="0" smtClean="0">
                <a:solidFill>
                  <a:schemeClr val="accent3">
                    <a:lumMod val="40000"/>
                    <a:lumOff val="60000"/>
                  </a:schemeClr>
                </a:solidFill>
              </a:rPr>
              <a:t>Eventually these four aspects became known as following three major principles:</a:t>
            </a:r>
          </a:p>
          <a:p>
            <a:pPr lvl="1">
              <a:buFont typeface="Arial" pitchFamily="34" charset="0"/>
              <a:buChar char="•"/>
            </a:pPr>
            <a:r>
              <a:rPr lang="en-US" dirty="0" smtClean="0">
                <a:solidFill>
                  <a:schemeClr val="accent3">
                    <a:lumMod val="40000"/>
                    <a:lumOff val="60000"/>
                  </a:schemeClr>
                </a:solidFill>
              </a:rPr>
              <a:t>The instruction  must appeal to the student’s willingness and ability to learn by coinciding with experiences and contexts the student has, this is readiness.</a:t>
            </a:r>
          </a:p>
          <a:p>
            <a:pPr lvl="1">
              <a:buFont typeface="Arial" pitchFamily="34" charset="0"/>
              <a:buChar char="•"/>
            </a:pPr>
            <a:r>
              <a:rPr lang="en-US" dirty="0" smtClean="0">
                <a:solidFill>
                  <a:schemeClr val="accent3">
                    <a:lumMod val="40000"/>
                    <a:lumOff val="60000"/>
                  </a:schemeClr>
                </a:solidFill>
              </a:rPr>
              <a:t>Instruction must be organized and structured to be easily grasped (spiral organization)</a:t>
            </a:r>
          </a:p>
          <a:p>
            <a:pPr lvl="1">
              <a:buFont typeface="Arial" pitchFamily="34" charset="0"/>
              <a:buChar char="•"/>
            </a:pPr>
            <a:r>
              <a:rPr lang="en-US" dirty="0" smtClean="0">
                <a:solidFill>
                  <a:schemeClr val="accent3">
                    <a:lumMod val="40000"/>
                    <a:lumOff val="60000"/>
                  </a:schemeClr>
                </a:solidFill>
              </a:rPr>
              <a:t>Instruction needs to be designed in order to facilitate an atmosphere where learning beyond current information given is created .</a:t>
            </a:r>
          </a:p>
          <a:p>
            <a:pPr lvl="1">
              <a:buFont typeface="Arial" pitchFamily="34" charset="0"/>
              <a:buChar char="•"/>
            </a:pPr>
            <a:endParaRPr lang="en-US" dirty="0" smtClean="0">
              <a:solidFill>
                <a:schemeClr val="accent3">
                  <a:lumMod val="40000"/>
                  <a:lumOff val="60000"/>
                </a:schemeClr>
              </a:solidFill>
            </a:endParaRPr>
          </a:p>
          <a:p>
            <a:pPr>
              <a:buFont typeface="Arial" pitchFamily="34" charset="0"/>
              <a:buChar char="•"/>
            </a:pPr>
            <a:endParaRPr lang="en-US" dirty="0" smtClean="0">
              <a:solidFill>
                <a:schemeClr val="accent3">
                  <a:lumMod val="40000"/>
                  <a:lumOff val="60000"/>
                </a:schemeClr>
              </a:solidFill>
            </a:endParaRPr>
          </a:p>
          <a:p>
            <a:endParaRPr lang="en-US" dirty="0" smtClean="0">
              <a:solidFill>
                <a:schemeClr val="accent3">
                  <a:lumMod val="40000"/>
                  <a:lumOff val="60000"/>
                </a:schemeClr>
              </a:solidFill>
            </a:endParaRPr>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381000"/>
            <a:ext cx="7924800" cy="1371600"/>
          </a:xfrm>
        </p:spPr>
        <p:txBody>
          <a:bodyPr/>
          <a:lstStyle/>
          <a:p>
            <a:pPr algn="ctr"/>
            <a:r>
              <a:rPr lang="en-US" dirty="0" smtClean="0"/>
              <a:t>Basic Understanding of Instruction</a:t>
            </a:r>
            <a:endParaRPr lang="en-US" dirty="0"/>
          </a:p>
        </p:txBody>
      </p:sp>
      <p:sp>
        <p:nvSpPr>
          <p:cNvPr id="6" name="Text Placeholder 5"/>
          <p:cNvSpPr>
            <a:spLocks noGrp="1"/>
          </p:cNvSpPr>
          <p:nvPr>
            <p:ph type="body" idx="1"/>
          </p:nvPr>
        </p:nvSpPr>
        <p:spPr>
          <a:xfrm>
            <a:off x="609600" y="1828800"/>
            <a:ext cx="7924800" cy="3048000"/>
          </a:xfrm>
        </p:spPr>
        <p:txBody>
          <a:bodyPr/>
          <a:lstStyle/>
          <a:p>
            <a:pPr lvl="1"/>
            <a:r>
              <a:rPr lang="en-US" dirty="0" smtClean="0">
                <a:solidFill>
                  <a:schemeClr val="accent3">
                    <a:lumMod val="40000"/>
                    <a:lumOff val="60000"/>
                  </a:schemeClr>
                </a:solidFill>
              </a:rPr>
              <a:t>	</a:t>
            </a:r>
            <a:r>
              <a:rPr lang="en-US" sz="2400" dirty="0" smtClean="0">
                <a:solidFill>
                  <a:schemeClr val="accent3">
                    <a:lumMod val="40000"/>
                    <a:lumOff val="60000"/>
                  </a:schemeClr>
                </a:solidFill>
              </a:rPr>
              <a:t>The teacher is to present information in a logical and interesting way while the student is to be allowed the opportunity to learn for themselves. Having the new information taken in, generated and understood by the learner to his or her own interpretation and understanding. The teacher is available for helping the student intermittently and reinforcement of understanding.</a:t>
            </a:r>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457200" y="1600200"/>
            <a:ext cx="6248400" cy="4572000"/>
          </a:xfrm>
        </p:spPr>
        <p:txBody>
          <a:bodyPr>
            <a:normAutofit fontScale="85000" lnSpcReduction="20000"/>
          </a:bodyPr>
          <a:lstStyle/>
          <a:p>
            <a:pPr>
              <a:buNone/>
            </a:pPr>
            <a:r>
              <a:rPr lang="en-US" dirty="0" smtClean="0"/>
              <a:t>In 1966 Bruner proposed three modes of learning:</a:t>
            </a:r>
          </a:p>
          <a:p>
            <a:pPr lvl="0"/>
            <a:r>
              <a:rPr lang="en-US" dirty="0" smtClean="0"/>
              <a:t>Enactive or action-based</a:t>
            </a:r>
          </a:p>
          <a:p>
            <a:pPr lvl="0"/>
            <a:r>
              <a:rPr lang="en-US" dirty="0" smtClean="0"/>
              <a:t>Iconic or image-based </a:t>
            </a:r>
          </a:p>
          <a:p>
            <a:pPr lvl="0"/>
            <a:r>
              <a:rPr lang="en-US" dirty="0" smtClean="0"/>
              <a:t>Symbolic or language-based</a:t>
            </a:r>
          </a:p>
          <a:p>
            <a:pPr lvl="0">
              <a:buNone/>
            </a:pPr>
            <a:endParaRPr lang="en-US" dirty="0" smtClean="0"/>
          </a:p>
          <a:p>
            <a:pPr>
              <a:buNone/>
            </a:pPr>
            <a:r>
              <a:rPr lang="en-US" dirty="0" smtClean="0"/>
              <a:t>    Each mode of learning is integrated and interact with one another. Unlike Piaget, with his definitive beliefs on when a learner has the ability to learn new instruction, Bruner contends that a learner can learn any new material if present in an appropriately organized way for the learner at any age. Similar to Bloom's Taxonomy, Bruner believes a system of coding is developed by the learner, where a hierarchy is developed, while being categorized. </a:t>
            </a:r>
            <a:endParaRPr lang="en-US" dirty="0"/>
          </a:p>
        </p:txBody>
      </p:sp>
      <p:sp>
        <p:nvSpPr>
          <p:cNvPr id="9" name="Text Placeholder 8"/>
          <p:cNvSpPr>
            <a:spLocks noGrp="1"/>
          </p:cNvSpPr>
          <p:nvPr>
            <p:ph type="body" idx="2"/>
          </p:nvPr>
        </p:nvSpPr>
        <p:spPr/>
        <p:txBody>
          <a:bodyPr/>
          <a:lstStyle/>
          <a:p>
            <a:endParaRPr lang="en-US" dirty="0"/>
          </a:p>
        </p:txBody>
      </p:sp>
      <p:sp>
        <p:nvSpPr>
          <p:cNvPr id="5" name="Title 4"/>
          <p:cNvSpPr>
            <a:spLocks noGrp="1"/>
          </p:cNvSpPr>
          <p:nvPr>
            <p:ph type="title"/>
          </p:nvPr>
        </p:nvSpPr>
        <p:spPr>
          <a:xfrm>
            <a:off x="457200" y="457200"/>
            <a:ext cx="6172200" cy="1066800"/>
          </a:xfrm>
        </p:spPr>
        <p:txBody>
          <a:bodyPr>
            <a:normAutofit/>
          </a:bodyPr>
          <a:lstStyle/>
          <a:p>
            <a:pPr algn="ctr"/>
            <a:r>
              <a:rPr lang="en-US" sz="4400" dirty="0" smtClean="0"/>
              <a:t>Three Modes</a:t>
            </a:r>
            <a:endParaRPr lang="en-US" sz="4400" dirty="0"/>
          </a:p>
        </p:txBody>
      </p:sp>
      <p:sp>
        <p:nvSpPr>
          <p:cNvPr id="6" name="Rectangle 5"/>
          <p:cNvSpPr/>
          <p:nvPr/>
        </p:nvSpPr>
        <p:spPr>
          <a:xfrm>
            <a:off x="533400" y="1066800"/>
            <a:ext cx="8153400" cy="923330"/>
          </a:xfrm>
          <a:prstGeom prst="rect">
            <a:avLst/>
          </a:prstGeom>
        </p:spPr>
        <p:txBody>
          <a:bodyPr wrap="square">
            <a:spAutoFit/>
          </a:bodyPr>
          <a:lstStyle/>
          <a:p>
            <a:r>
              <a:rPr lang="en-US" dirty="0" smtClean="0"/>
              <a:t/>
            </a:r>
            <a:br>
              <a:rPr lang="en-US" dirty="0" smtClean="0"/>
            </a:br>
            <a:r>
              <a:rPr lang="en-US" dirty="0" smtClean="0"/>
              <a:t/>
            </a:r>
            <a:br>
              <a:rPr lang="en-US" dirty="0" smtClean="0"/>
            </a:br>
            <a:endParaRPr lang="en-US" dirty="0"/>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524000"/>
            <a:ext cx="4038600" cy="4572000"/>
          </a:xfrm>
          <a:ln>
            <a:solidFill>
              <a:schemeClr val="bg2">
                <a:lumMod val="40000"/>
                <a:lumOff val="60000"/>
              </a:schemeClr>
            </a:solidFill>
          </a:ln>
        </p:spPr>
        <p:txBody>
          <a:bodyPr/>
          <a:lstStyle/>
          <a:p>
            <a:r>
              <a:rPr lang="en-US" dirty="0" smtClean="0">
                <a:solidFill>
                  <a:schemeClr val="accent3">
                    <a:lumMod val="40000"/>
                    <a:lumOff val="60000"/>
                  </a:schemeClr>
                </a:solidFill>
              </a:rPr>
              <a:t>Each new level of learning revisits the previously learned lessons and is built upon, allowing the learner to expand his or her knowledge to form their own interpretation of the material presented.</a:t>
            </a:r>
            <a:endParaRPr lang="en-US" dirty="0">
              <a:solidFill>
                <a:schemeClr val="accent3">
                  <a:lumMod val="40000"/>
                  <a:lumOff val="60000"/>
                </a:schemeClr>
              </a:solidFill>
            </a:endParaRPr>
          </a:p>
        </p:txBody>
      </p:sp>
      <p:sp>
        <p:nvSpPr>
          <p:cNvPr id="5" name="Title 4"/>
          <p:cNvSpPr>
            <a:spLocks noGrp="1"/>
          </p:cNvSpPr>
          <p:nvPr>
            <p:ph type="title"/>
          </p:nvPr>
        </p:nvSpPr>
        <p:spPr/>
        <p:txBody>
          <a:bodyPr/>
          <a:lstStyle/>
          <a:p>
            <a:pPr algn="ctr"/>
            <a:r>
              <a:rPr lang="en-US" dirty="0" smtClean="0"/>
              <a:t>Bruner’s Spiral Curriculum</a:t>
            </a:r>
            <a:endParaRPr lang="en-US" dirty="0"/>
          </a:p>
        </p:txBody>
      </p:sp>
      <p:sp>
        <p:nvSpPr>
          <p:cNvPr id="14" name="Freeform 13"/>
          <p:cNvSpPr/>
          <p:nvPr/>
        </p:nvSpPr>
        <p:spPr>
          <a:xfrm>
            <a:off x="5715000" y="2057400"/>
            <a:ext cx="1403231" cy="3086818"/>
          </a:xfrm>
          <a:custGeom>
            <a:avLst/>
            <a:gdLst>
              <a:gd name="connsiteX0" fmla="*/ 1361536 w 1403231"/>
              <a:gd name="connsiteY0" fmla="*/ 2782018 h 2782018"/>
              <a:gd name="connsiteX1" fmla="*/ 50321 w 1403231"/>
              <a:gd name="connsiteY1" fmla="*/ 2635369 h 2782018"/>
              <a:gd name="connsiteX2" fmla="*/ 1335657 w 1403231"/>
              <a:gd name="connsiteY2" fmla="*/ 2281686 h 2782018"/>
              <a:gd name="connsiteX3" fmla="*/ 7189 w 1403231"/>
              <a:gd name="connsiteY3" fmla="*/ 2022894 h 2782018"/>
              <a:gd name="connsiteX4" fmla="*/ 1318404 w 1403231"/>
              <a:gd name="connsiteY4" fmla="*/ 1677837 h 2782018"/>
              <a:gd name="connsiteX5" fmla="*/ 58948 w 1403231"/>
              <a:gd name="connsiteY5" fmla="*/ 1453551 h 2782018"/>
              <a:gd name="connsiteX6" fmla="*/ 1292525 w 1403231"/>
              <a:gd name="connsiteY6" fmla="*/ 1151626 h 2782018"/>
              <a:gd name="connsiteX7" fmla="*/ 50321 w 1403231"/>
              <a:gd name="connsiteY7" fmla="*/ 763437 h 2782018"/>
              <a:gd name="connsiteX8" fmla="*/ 1232140 w 1403231"/>
              <a:gd name="connsiteY8" fmla="*/ 513271 h 2782018"/>
              <a:gd name="connsiteX9" fmla="*/ 7189 w 1403231"/>
              <a:gd name="connsiteY9" fmla="*/ 202720 h 2782018"/>
              <a:gd name="connsiteX10" fmla="*/ 1189008 w 1403231"/>
              <a:gd name="connsiteY10" fmla="*/ 30192 h 2782018"/>
              <a:gd name="connsiteX11" fmla="*/ 1292525 w 1403231"/>
              <a:gd name="connsiteY11" fmla="*/ 21566 h 2782018"/>
              <a:gd name="connsiteX12" fmla="*/ 1292525 w 1403231"/>
              <a:gd name="connsiteY12" fmla="*/ 21566 h 2782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3231" h="2782018">
                <a:moveTo>
                  <a:pt x="1361536" y="2782018"/>
                </a:moveTo>
                <a:cubicBezTo>
                  <a:pt x="708085" y="2750388"/>
                  <a:pt x="54634" y="2718758"/>
                  <a:pt x="50321" y="2635369"/>
                </a:cubicBezTo>
                <a:cubicBezTo>
                  <a:pt x="46008" y="2551980"/>
                  <a:pt x="1342846" y="2383765"/>
                  <a:pt x="1335657" y="2281686"/>
                </a:cubicBezTo>
                <a:cubicBezTo>
                  <a:pt x="1328468" y="2179607"/>
                  <a:pt x="10064" y="2123535"/>
                  <a:pt x="7189" y="2022894"/>
                </a:cubicBezTo>
                <a:cubicBezTo>
                  <a:pt x="4314" y="1922253"/>
                  <a:pt x="1309777" y="1772728"/>
                  <a:pt x="1318404" y="1677837"/>
                </a:cubicBezTo>
                <a:cubicBezTo>
                  <a:pt x="1327031" y="1582946"/>
                  <a:pt x="63261" y="1541253"/>
                  <a:pt x="58948" y="1453551"/>
                </a:cubicBezTo>
                <a:cubicBezTo>
                  <a:pt x="54635" y="1365849"/>
                  <a:pt x="1293963" y="1266645"/>
                  <a:pt x="1292525" y="1151626"/>
                </a:cubicBezTo>
                <a:cubicBezTo>
                  <a:pt x="1291087" y="1036607"/>
                  <a:pt x="60385" y="869830"/>
                  <a:pt x="50321" y="763437"/>
                </a:cubicBezTo>
                <a:cubicBezTo>
                  <a:pt x="40257" y="657045"/>
                  <a:pt x="1239329" y="606724"/>
                  <a:pt x="1232140" y="513271"/>
                </a:cubicBezTo>
                <a:cubicBezTo>
                  <a:pt x="1224951" y="419818"/>
                  <a:pt x="14378" y="283233"/>
                  <a:pt x="7189" y="202720"/>
                </a:cubicBezTo>
                <a:cubicBezTo>
                  <a:pt x="0" y="122207"/>
                  <a:pt x="974785" y="60384"/>
                  <a:pt x="1189008" y="30192"/>
                </a:cubicBezTo>
                <a:cubicBezTo>
                  <a:pt x="1403231" y="0"/>
                  <a:pt x="1292525" y="21566"/>
                  <a:pt x="1292525" y="21566"/>
                </a:cubicBezTo>
                <a:lnTo>
                  <a:pt x="1292525" y="21566"/>
                </a:lnTo>
              </a:path>
            </a:pathLst>
          </a:custGeom>
          <a:ln w="254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2" name="Straight Arrow Connector 21"/>
          <p:cNvCxnSpPr/>
          <p:nvPr/>
        </p:nvCxnSpPr>
        <p:spPr>
          <a:xfrm rot="5400000" flipH="1" flipV="1">
            <a:off x="4723606" y="3505200"/>
            <a:ext cx="3353594" cy="794"/>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953000" y="5410200"/>
            <a:ext cx="3276600" cy="461665"/>
          </a:xfrm>
          <a:prstGeom prst="rect">
            <a:avLst/>
          </a:prstGeom>
          <a:noFill/>
        </p:spPr>
        <p:txBody>
          <a:bodyPr wrap="square" rtlCol="0">
            <a:spAutoFit/>
          </a:bodyPr>
          <a:lstStyle/>
          <a:p>
            <a:r>
              <a:rPr lang="en-US" sz="1200" dirty="0" smtClean="0"/>
              <a:t>The drawing represents learning being built upon and expanded.</a:t>
            </a:r>
            <a:endParaRPr lang="en-US" sz="1200" dirty="0"/>
          </a:p>
        </p:txBody>
      </p:sp>
    </p:spTree>
  </p:cSld>
  <p:clrMapOvr>
    <a:masterClrMapping/>
  </p:clrMapOvr>
  <p:transition spd="med">
    <p:sndAc>
      <p:stSnd>
        <p:snd r:embed="rId2" name="click.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76800"/>
          </a:xfrm>
        </p:spPr>
        <p:txBody>
          <a:bodyPr>
            <a:noAutofit/>
          </a:bodyPr>
          <a:lstStyle/>
          <a:p>
            <a:pPr>
              <a:buFont typeface="Courier New" pitchFamily="49" charset="0"/>
              <a:buChar char="o"/>
            </a:pPr>
            <a:r>
              <a:rPr lang="en-US" sz="1800" dirty="0" smtClean="0">
                <a:solidFill>
                  <a:schemeClr val="accent3">
                    <a:lumMod val="40000"/>
                    <a:lumOff val="60000"/>
                  </a:schemeClr>
                </a:solidFill>
              </a:rPr>
              <a:t>Similar to </a:t>
            </a:r>
            <a:r>
              <a:rPr lang="en-US" sz="1800" dirty="0" err="1" smtClean="0">
                <a:solidFill>
                  <a:schemeClr val="accent3">
                    <a:lumMod val="40000"/>
                    <a:lumOff val="60000"/>
                  </a:schemeClr>
                </a:solidFill>
              </a:rPr>
              <a:t>Vygotsky’s</a:t>
            </a:r>
            <a:r>
              <a:rPr lang="en-US" sz="1800" dirty="0" smtClean="0">
                <a:solidFill>
                  <a:schemeClr val="accent3">
                    <a:lumMod val="40000"/>
                    <a:lumOff val="60000"/>
                  </a:schemeClr>
                </a:solidFill>
              </a:rPr>
              <a:t> Zone of Proximal Development, Bruner teaches us that while developmental stages can not be rushed, they can be helped to progress by a knowledgeable adult.</a:t>
            </a:r>
          </a:p>
          <a:p>
            <a:pPr>
              <a:buFont typeface="Courier New" pitchFamily="49" charset="0"/>
              <a:buChar char="o"/>
            </a:pPr>
            <a:r>
              <a:rPr lang="en-US" sz="1800" dirty="0" smtClean="0">
                <a:solidFill>
                  <a:schemeClr val="accent3">
                    <a:lumMod val="40000"/>
                    <a:lumOff val="60000"/>
                  </a:schemeClr>
                </a:solidFill>
              </a:rPr>
              <a:t>The learner constructs his or her own meaning to the material learned. </a:t>
            </a:r>
          </a:p>
          <a:p>
            <a:pPr>
              <a:buFont typeface="Courier New" pitchFamily="49" charset="0"/>
              <a:buChar char="o"/>
            </a:pPr>
            <a:r>
              <a:rPr lang="en-US" sz="1800" dirty="0" smtClean="0">
                <a:solidFill>
                  <a:schemeClr val="accent3">
                    <a:lumMod val="40000"/>
                    <a:lumOff val="60000"/>
                  </a:schemeClr>
                </a:solidFill>
              </a:rPr>
              <a:t>Learning starts at infancy and continues through experiences, including, perhaps most importantly for children, through play.</a:t>
            </a:r>
          </a:p>
          <a:p>
            <a:pPr>
              <a:buFont typeface="Courier New" pitchFamily="49" charset="0"/>
              <a:buChar char="o"/>
            </a:pPr>
            <a:r>
              <a:rPr lang="en-US" sz="1800" dirty="0" smtClean="0">
                <a:solidFill>
                  <a:schemeClr val="accent3">
                    <a:lumMod val="40000"/>
                    <a:lumOff val="60000"/>
                  </a:schemeClr>
                </a:solidFill>
              </a:rPr>
              <a:t>The best way to learn is to experience. The focus is on environmental and experiential factors for each learner’s own learning pattern to develop.</a:t>
            </a:r>
          </a:p>
          <a:p>
            <a:pPr>
              <a:buFont typeface="Courier New" pitchFamily="49" charset="0"/>
              <a:buChar char="o"/>
            </a:pPr>
            <a:r>
              <a:rPr lang="en-US" sz="1800" dirty="0" smtClean="0">
                <a:solidFill>
                  <a:schemeClr val="accent3">
                    <a:lumMod val="40000"/>
                    <a:lumOff val="60000"/>
                  </a:schemeClr>
                </a:solidFill>
              </a:rPr>
              <a:t>Jerome Bruner argues the cognitive revolution, with its current fixation on mind as "information processor," has led psychology away from the deeper objective of understanding mind as a creator of meanings. Only by breaking out of the limitations imposed by a computational model of mind can we grasp the special interaction through which mind both constitutes and is constituted by culture. (Review of Harvard University Press)</a:t>
            </a:r>
            <a:endParaRPr lang="en-US" sz="1800" dirty="0">
              <a:solidFill>
                <a:schemeClr val="accent3">
                  <a:lumMod val="40000"/>
                  <a:lumOff val="60000"/>
                </a:schemeClr>
              </a:solidFill>
            </a:endParaRPr>
          </a:p>
        </p:txBody>
      </p:sp>
      <p:sp>
        <p:nvSpPr>
          <p:cNvPr id="3" name="Title 2"/>
          <p:cNvSpPr>
            <a:spLocks noGrp="1"/>
          </p:cNvSpPr>
          <p:nvPr>
            <p:ph type="title"/>
          </p:nvPr>
        </p:nvSpPr>
        <p:spPr/>
        <p:txBody>
          <a:bodyPr>
            <a:normAutofit fontScale="90000"/>
          </a:bodyPr>
          <a:lstStyle/>
          <a:p>
            <a:r>
              <a:rPr lang="en-US" dirty="0" smtClean="0"/>
              <a:t>Additional Bruner Basics to Understand</a:t>
            </a:r>
            <a:endParaRPr lang="en-US" dirty="0"/>
          </a:p>
        </p:txBody>
      </p:sp>
    </p:spTree>
  </p:cSld>
  <p:clrMapOvr>
    <a:masterClrMapping/>
  </p:clrMapOvr>
  <p:transition spd="med">
    <p:sndAc>
      <p:stSnd>
        <p:snd r:embed="rId2" name="click.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412</TotalTime>
  <Words>1100</Words>
  <Application>Microsoft Office PowerPoint</Application>
  <PresentationFormat>On-screen Show (4:3)</PresentationFormat>
  <Paragraphs>87</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Paper</vt:lpstr>
      <vt:lpstr>Jerome Bruner</vt:lpstr>
      <vt:lpstr>Jerome Bruner  Background 10/1/15 - </vt:lpstr>
      <vt:lpstr>Dr. Bruner ‘s Background Continued…</vt:lpstr>
      <vt:lpstr>The Educational Icon</vt:lpstr>
      <vt:lpstr>Instruction</vt:lpstr>
      <vt:lpstr>Basic Understanding of Instruction</vt:lpstr>
      <vt:lpstr>Three Modes</vt:lpstr>
      <vt:lpstr>Bruner’s Spiral Curriculum</vt:lpstr>
      <vt:lpstr>Additional Bruner Basics to Understand</vt:lpstr>
      <vt:lpstr>Slide 10</vt:lpstr>
      <vt:lpstr>Slide 11</vt:lpstr>
      <vt:lpstr>References</vt:lpstr>
    </vt:vector>
  </TitlesOfParts>
  <Company>HASD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Ms. lawson</dc:creator>
  <cp:lastModifiedBy>Lawson</cp:lastModifiedBy>
  <cp:revision>57</cp:revision>
  <dcterms:created xsi:type="dcterms:W3CDTF">2010-02-16T17:13:29Z</dcterms:created>
  <dcterms:modified xsi:type="dcterms:W3CDTF">2010-02-17T19:31:25Z</dcterms:modified>
</cp:coreProperties>
</file>