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6" r:id="rId5"/>
    <p:sldId id="267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1" autoAdjust="0"/>
    <p:restoredTop sz="94660"/>
  </p:normalViewPr>
  <p:slideViewPr>
    <p:cSldViewPr>
      <p:cViewPr varScale="1">
        <p:scale>
          <a:sx n="69" d="100"/>
          <a:sy n="69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A41253-E77A-41CF-A12C-27107241D6D3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35F65-ADBA-491F-A0F5-69DD938803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http://www.marzanoresearch.com/About/about_dr_marzano.aspx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35F65-ADBA-491F-A0F5-69DD938803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http://www.solution-tree.com/Public/ProfDev.aspx?node=&amp;parent=&amp;ShowPresenter=true&amp;ProductID=SHF202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35F65-ADBA-491F-A0F5-69DD9388033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32C7EF8-02D4-4BE0-B0AA-582324B6C26C}" type="datetimeFigureOut">
              <a:rPr lang="en-US" smtClean="0"/>
              <a:pPr/>
              <a:t>2/5/2010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15B916-0687-402D-990D-BF8313CEDB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anklinhigh.com/tech%20inservice%20web/indexnew.html" TargetMode="External"/><Relationship Id="rId2" Type="http://schemas.openxmlformats.org/officeDocument/2006/relationships/hyperlink" Target="http://www.solution-tree.com/Public/ProfDev.aspx?node=&amp;parent=&amp;ShowPresenter=true&amp;ProductID=SHF20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ED 530 Theorist Presentation</a:t>
            </a:r>
          </a:p>
          <a:p>
            <a:pPr algn="ctr"/>
            <a:r>
              <a:rPr lang="en-US" dirty="0" smtClean="0"/>
              <a:t>Spring Semester 2010</a:t>
            </a:r>
          </a:p>
          <a:p>
            <a:pPr algn="ctr"/>
            <a:r>
              <a:rPr lang="en-US" dirty="0" smtClean="0"/>
              <a:t>Scott </a:t>
            </a:r>
            <a:r>
              <a:rPr lang="en-US" dirty="0" err="1" smtClean="0"/>
              <a:t>Lenio</a:t>
            </a:r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Robert J. </a:t>
            </a:r>
            <a:r>
              <a:rPr lang="en-US" dirty="0" err="1" smtClean="0"/>
              <a:t>Marzano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and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a.     	Providing specific feedback on all assigned 		homework </a:t>
            </a:r>
          </a:p>
          <a:p>
            <a:pPr>
              <a:buNone/>
            </a:pPr>
            <a:r>
              <a:rPr lang="en-US" dirty="0" smtClean="0"/>
              <a:t>b.	Assigning homework for the purpose of 			practicing skills and procedures that have 	been the focus of instruction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Objectives and Providing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	a.     Setting specific learning goals at the beginning of a unit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b.    Asking students to set their own learning goals at the 		beginning of the unit</a:t>
            </a:r>
          </a:p>
          <a:p>
            <a:pPr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 c.    Providing feedback on learning goals throughout the unit	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d.    Asking student to keep track of their progress on 	learning goals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 e.    Providing summative feedback at the end of a unit</a:t>
            </a:r>
          </a:p>
          <a:p>
            <a:pPr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  f.     Asking students to assess themselves at the end of a unit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and Testing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Engaging students in projects that involve generating and testing hypotheses through</a:t>
            </a:r>
          </a:p>
          <a:p>
            <a:pPr>
              <a:buNone/>
            </a:pPr>
            <a:r>
              <a:rPr lang="en-US" dirty="0" smtClean="0"/>
              <a:t>		a.    problem solving tasks </a:t>
            </a:r>
            <a:br>
              <a:rPr lang="en-US" dirty="0" smtClean="0"/>
            </a:br>
            <a:r>
              <a:rPr lang="en-US" dirty="0" smtClean="0"/>
              <a:t>        b.    decision making tasks</a:t>
            </a:r>
            <a:br>
              <a:rPr lang="en-US" dirty="0" smtClean="0"/>
            </a:br>
            <a:r>
              <a:rPr lang="en-US" dirty="0" smtClean="0"/>
              <a:t>        c.    investigation tasks </a:t>
            </a:r>
            <a:br>
              <a:rPr lang="en-US" dirty="0" smtClean="0"/>
            </a:br>
            <a:r>
              <a:rPr lang="en-US" dirty="0" smtClean="0"/>
              <a:t>        d.    experimental inquiry tasks</a:t>
            </a:r>
            <a:br>
              <a:rPr lang="en-US" dirty="0" smtClean="0"/>
            </a:br>
            <a:r>
              <a:rPr lang="en-US" dirty="0" smtClean="0"/>
              <a:t>        e.    systems analysis tasks</a:t>
            </a:r>
            <a:br>
              <a:rPr lang="en-US" dirty="0" smtClean="0"/>
            </a:br>
            <a:r>
              <a:rPr lang="en-US" dirty="0" smtClean="0"/>
              <a:t>        f.    invention tasks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Questions, Cues and Advanced Organizers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Prior to presenting new content, Ask questions that</a:t>
            </a:r>
          </a:p>
          <a:p>
            <a:pPr>
              <a:buNone/>
            </a:pPr>
            <a:r>
              <a:rPr lang="en-US" dirty="0" smtClean="0"/>
              <a:t>	a.      help students recall what they might 			  already know about the content</a:t>
            </a:r>
            <a:br>
              <a:rPr lang="en-US" dirty="0" smtClean="0"/>
            </a:br>
            <a:r>
              <a:rPr lang="en-US" dirty="0" smtClean="0"/>
              <a:t> b.   provide students with direct links with what they 	have studied previously</a:t>
            </a:r>
            <a:br>
              <a:rPr lang="en-US" dirty="0" smtClean="0"/>
            </a:br>
            <a:r>
              <a:rPr lang="en-US" dirty="0" smtClean="0"/>
              <a:t>  c.   provide ways for student to organize or think 	about the content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Robert J. </a:t>
            </a:r>
            <a:r>
              <a:rPr lang="en-US" dirty="0" err="1" smtClean="0"/>
              <a:t>Marzano</a:t>
            </a:r>
            <a:r>
              <a:rPr lang="en-US" dirty="0" smtClean="0"/>
              <a:t>.  Retrieved February 2, 2010, from </a:t>
            </a:r>
            <a:r>
              <a:rPr lang="en-US" dirty="0" smtClean="0">
                <a:hlinkClick r:id="rId2"/>
              </a:rPr>
              <a:t>http://www.solution-tree.com/Public/ProfDev.aspx?node=&amp;parent=&amp;ShowPresenter=true&amp;ProductID=SHF202</a:t>
            </a:r>
            <a:r>
              <a:rPr lang="en-US" dirty="0" smtClean="0"/>
              <a:t>.</a:t>
            </a:r>
          </a:p>
          <a:p>
            <a:r>
              <a:rPr lang="en-US" dirty="0" smtClean="0"/>
              <a:t>Franklin High </a:t>
            </a:r>
            <a:r>
              <a:rPr lang="en-US" dirty="0" err="1" smtClean="0"/>
              <a:t>Inservice</a:t>
            </a:r>
            <a:r>
              <a:rPr lang="en-US" dirty="0" smtClean="0"/>
              <a:t>.  Retrieved February 2, 2010.  </a:t>
            </a:r>
            <a:r>
              <a:rPr lang="en-US" smtClean="0">
                <a:hlinkClick r:id="rId3"/>
              </a:rPr>
              <a:t>http://www.franklinhigh.com/tech%20inservice%20web/indexnew.html</a:t>
            </a:r>
            <a:r>
              <a:rPr lang="en-US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Marzano’s</a:t>
            </a:r>
            <a:r>
              <a:rPr lang="en-US" dirty="0" smtClean="0"/>
              <a:t> Education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BA , English, Iona College,1968</a:t>
            </a:r>
          </a:p>
          <a:p>
            <a:r>
              <a:rPr lang="en-US" sz="2000" dirty="0" smtClean="0"/>
              <a:t>Masters, Reading/Language Arts, Seattle University, 1971</a:t>
            </a:r>
          </a:p>
          <a:p>
            <a:r>
              <a:rPr lang="en-US" sz="2000" dirty="0" smtClean="0"/>
              <a:t>PHD, Curriculum and Instruction, University of Washington, 1974 </a:t>
            </a:r>
          </a:p>
          <a:p>
            <a:pPr algn="ctr"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/>
          </a:p>
        </p:txBody>
      </p:sp>
      <p:pic>
        <p:nvPicPr>
          <p:cNvPr id="6" name="Picture 5" descr="about_dr_marza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2790824"/>
            <a:ext cx="2057399" cy="17049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800" dirty="0" smtClean="0"/>
              <a:t>CEO and Cofounder of </a:t>
            </a:r>
            <a:r>
              <a:rPr lang="en-US" sz="1800" dirty="0" err="1" smtClean="0"/>
              <a:t>Marzano</a:t>
            </a:r>
            <a:r>
              <a:rPr lang="en-US" sz="1800" dirty="0" smtClean="0"/>
              <a:t> Research Laboratory in Englewood, Colorado. </a:t>
            </a:r>
          </a:p>
          <a:p>
            <a:r>
              <a:rPr lang="en-US" sz="1800" dirty="0" smtClean="0"/>
              <a:t>Leading Researcher in Education</a:t>
            </a:r>
          </a:p>
          <a:p>
            <a:r>
              <a:rPr lang="en-US" sz="1800" dirty="0" smtClean="0"/>
              <a:t>Speaker, Author and Trainer in Education  </a:t>
            </a:r>
          </a:p>
          <a:p>
            <a:r>
              <a:rPr lang="en-US" sz="1800" dirty="0" smtClean="0"/>
              <a:t>Written 30 books and over 150 articles, on topics such as instruction, assessment, writing and implementing standards, cognition, effective leadership, and school intervention.</a:t>
            </a:r>
          </a:p>
          <a:p>
            <a:r>
              <a:rPr lang="en-US" sz="1800" dirty="0" smtClean="0"/>
              <a:t>His books include </a:t>
            </a:r>
            <a:r>
              <a:rPr lang="en-US" sz="1800" i="1" dirty="0" smtClean="0"/>
              <a:t>Designing &amp; Teaching Learning Goals &amp; Objectives</a:t>
            </a:r>
            <a:r>
              <a:rPr lang="en-US" sz="1800" dirty="0" smtClean="0"/>
              <a:t>, </a:t>
            </a:r>
            <a:r>
              <a:rPr lang="en-US" sz="1800" i="1" dirty="0" smtClean="0"/>
              <a:t>District Leadership That Works</a:t>
            </a:r>
            <a:r>
              <a:rPr lang="en-US" sz="1800" dirty="0" smtClean="0"/>
              <a:t>, </a:t>
            </a:r>
            <a:r>
              <a:rPr lang="en-US" sz="1800" i="1" dirty="0" smtClean="0"/>
              <a:t>Designing &amp; Assessing Educational Objectives</a:t>
            </a:r>
            <a:r>
              <a:rPr lang="en-US" sz="1800" dirty="0" smtClean="0"/>
              <a:t>, </a:t>
            </a:r>
            <a:r>
              <a:rPr lang="en-US" sz="1800" i="1" dirty="0" smtClean="0"/>
              <a:t>Making Standards Useful in the Classroom</a:t>
            </a:r>
            <a:r>
              <a:rPr lang="en-US" sz="1800" dirty="0" smtClean="0"/>
              <a:t>, and </a:t>
            </a:r>
            <a:r>
              <a:rPr lang="en-US" sz="1800" i="1" dirty="0" smtClean="0"/>
              <a:t>The Art and Science of Teaching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His practical translations of the most current research and theory into classroom strategies are internationally known and widely practiced by both teachers and administrators.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Nonlinguistic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Asking students to:</a:t>
            </a:r>
          </a:p>
          <a:p>
            <a:pPr>
              <a:buNone/>
            </a:pPr>
            <a:r>
              <a:rPr lang="en-US" dirty="0" smtClean="0"/>
              <a:t>	a.     Generate mental images representing content b.     Draw pictures or pictographs representing 		content</a:t>
            </a:r>
            <a:br>
              <a:rPr lang="en-US" dirty="0" smtClean="0"/>
            </a:br>
            <a:r>
              <a:rPr lang="en-US" dirty="0" smtClean="0"/>
              <a:t> c.    Construct graphic organizers representing 	content</a:t>
            </a:r>
            <a:br>
              <a:rPr lang="en-US" dirty="0" smtClean="0"/>
            </a:br>
            <a:r>
              <a:rPr lang="en-US" dirty="0" smtClean="0"/>
              <a:t> d.    Act out content</a:t>
            </a:r>
            <a:br>
              <a:rPr lang="en-US" dirty="0" smtClean="0"/>
            </a:br>
            <a:r>
              <a:rPr lang="en-US" dirty="0" smtClean="0"/>
              <a:t> e.     Make physical models of content</a:t>
            </a:r>
            <a:br>
              <a:rPr lang="en-US" dirty="0" smtClean="0"/>
            </a:br>
            <a:r>
              <a:rPr lang="en-US" dirty="0" smtClean="0"/>
              <a:t> f.      Make revisions in their mental images, pictures, 	  pictographs, graphic organizers, and  models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Cooperative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Organizing students in:</a:t>
            </a:r>
          </a:p>
          <a:p>
            <a:pPr>
              <a:buNone/>
            </a:pPr>
            <a:r>
              <a:rPr lang="en-US" dirty="0" smtClean="0"/>
              <a:t>	a.  	Cooperative groups when appropriate</a:t>
            </a:r>
            <a:br>
              <a:rPr lang="en-US" dirty="0" smtClean="0"/>
            </a:br>
            <a:r>
              <a:rPr lang="en-US" dirty="0" smtClean="0"/>
              <a:t>b. 	 Ability groups when appropriate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Progress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Assessments as sources of information for both students and teachers</a:t>
            </a:r>
          </a:p>
          <a:p>
            <a:r>
              <a:rPr lang="en-US" dirty="0" smtClean="0"/>
              <a:t>Follow assessments with high-quality corrective instruction</a:t>
            </a:r>
          </a:p>
          <a:p>
            <a:r>
              <a:rPr lang="en-US" dirty="0" smtClean="0"/>
              <a:t>Give students second chances to demonstrate success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Nine Categories of Dr. </a:t>
            </a:r>
            <a:r>
              <a:rPr lang="en-US" dirty="0" err="1" smtClean="0"/>
              <a:t>Marzano’s</a:t>
            </a:r>
            <a:r>
              <a:rPr lang="en-US" dirty="0" smtClean="0"/>
              <a:t>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Identifying Similarities and Differences</a:t>
            </a:r>
          </a:p>
          <a:p>
            <a:pPr lvl="1"/>
            <a:r>
              <a:rPr lang="en-US" dirty="0" smtClean="0"/>
              <a:t>Assigning in class and homework assignments that involve</a:t>
            </a:r>
          </a:p>
          <a:p>
            <a:pPr>
              <a:buNone/>
            </a:pPr>
            <a:r>
              <a:rPr lang="en-US" dirty="0" smtClean="0"/>
              <a:t>	a. 	Comparison</a:t>
            </a:r>
          </a:p>
          <a:p>
            <a:pPr>
              <a:buNone/>
            </a:pPr>
            <a:r>
              <a:rPr lang="en-US" dirty="0" smtClean="0"/>
              <a:t>	b.	Comprehension</a:t>
            </a:r>
          </a:p>
          <a:p>
            <a:pPr>
              <a:buNone/>
            </a:pPr>
            <a:r>
              <a:rPr lang="en-US" dirty="0" smtClean="0"/>
              <a:t>	c.	Metaphors </a:t>
            </a:r>
          </a:p>
          <a:p>
            <a:pPr>
              <a:buNone/>
            </a:pPr>
            <a:r>
              <a:rPr lang="en-US" dirty="0" smtClean="0"/>
              <a:t>	d.	Analogies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Summarizing and Note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Asking students to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a.	Generate verbal summaries</a:t>
            </a:r>
          </a:p>
          <a:p>
            <a:pPr>
              <a:buNone/>
            </a:pPr>
            <a:r>
              <a:rPr lang="en-US" dirty="0" smtClean="0"/>
              <a:t>	b.	Generate written summaries</a:t>
            </a:r>
          </a:p>
          <a:p>
            <a:pPr>
              <a:buNone/>
            </a:pPr>
            <a:r>
              <a:rPr lang="en-US" dirty="0" smtClean="0"/>
              <a:t>	c.	Take Notes</a:t>
            </a:r>
          </a:p>
          <a:p>
            <a:pPr>
              <a:buNone/>
            </a:pPr>
            <a:r>
              <a:rPr lang="en-US" dirty="0" smtClean="0"/>
              <a:t>	d.	Revise Their Notes</a:t>
            </a:r>
          </a:p>
          <a:p>
            <a:pPr>
              <a:buNone/>
            </a:pPr>
            <a:r>
              <a:rPr lang="en-US" dirty="0" smtClean="0"/>
              <a:t>		1.  Correct errors</a:t>
            </a:r>
          </a:p>
          <a:p>
            <a:pPr>
              <a:buNone/>
            </a:pPr>
            <a:r>
              <a:rPr lang="en-US" dirty="0" smtClean="0"/>
              <a:t>		2.  Add information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Reinforcing Effort and Providing Recognition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Reinforcing Effort and Providing Recognition</a:t>
            </a:r>
          </a:p>
          <a:p>
            <a:pPr>
              <a:buNone/>
            </a:pPr>
            <a:r>
              <a:rPr lang="en-US" sz="2400" dirty="0" smtClean="0"/>
              <a:t>               </a:t>
            </a:r>
            <a:br>
              <a:rPr lang="en-US" sz="2400" dirty="0" smtClean="0"/>
            </a:br>
            <a:r>
              <a:rPr lang="en-US" sz="2400" dirty="0" smtClean="0"/>
              <a:t>          a.      	Recognizing and Celebrating progress 				toward learning goals throughout a unit </a:t>
            </a:r>
            <a:br>
              <a:rPr lang="en-US" sz="2400" dirty="0" smtClean="0"/>
            </a:br>
            <a:r>
              <a:rPr lang="en-US" sz="2400" dirty="0" smtClean="0"/>
              <a:t>          b.      	Reinforcing the importance of effort </a:t>
            </a:r>
            <a:br>
              <a:rPr lang="en-US" sz="2400" dirty="0" smtClean="0"/>
            </a:br>
            <a:r>
              <a:rPr lang="en-US" sz="2400" dirty="0" smtClean="0"/>
              <a:t>          c.    	Celebrating progress of students towards 			learning goals at the end of a unit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182</TotalTime>
  <Words>321</Words>
  <Application>Microsoft Office PowerPoint</Application>
  <PresentationFormat>On-screen Show (4:3)</PresentationFormat>
  <Paragraphs>68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Robert J. Marzano</vt:lpstr>
      <vt:lpstr>Dr. Marzano’s Education </vt:lpstr>
      <vt:lpstr>Background</vt:lpstr>
      <vt:lpstr>Nonlinguistic Representations</vt:lpstr>
      <vt:lpstr>Cooperative Learning</vt:lpstr>
      <vt:lpstr>Assessment Progress Report</vt:lpstr>
      <vt:lpstr>Nine Categories of Dr. Marzano’s Strategies</vt:lpstr>
      <vt:lpstr>Summarizing and Note Taking</vt:lpstr>
      <vt:lpstr>Reinforcing Effort and Providing Recognition </vt:lpstr>
      <vt:lpstr>Homework and Practice</vt:lpstr>
      <vt:lpstr>Setting Objectives and Providing Feedback</vt:lpstr>
      <vt:lpstr>Generating and Testing Hypothesis</vt:lpstr>
      <vt:lpstr>Questions, Cues and Advanced Organizers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 J. Marzano</dc:title>
  <dc:creator> </dc:creator>
  <cp:lastModifiedBy> </cp:lastModifiedBy>
  <cp:revision>27</cp:revision>
  <dcterms:created xsi:type="dcterms:W3CDTF">2010-02-03T00:25:02Z</dcterms:created>
  <dcterms:modified xsi:type="dcterms:W3CDTF">2010-02-06T03:09:59Z</dcterms:modified>
</cp:coreProperties>
</file>