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5" r:id="rId6"/>
    <p:sldId id="269" r:id="rId7"/>
    <p:sldId id="268" r:id="rId8"/>
    <p:sldId id="264" r:id="rId9"/>
    <p:sldId id="270" r:id="rId10"/>
    <p:sldId id="266" r:id="rId11"/>
    <p:sldId id="261" r:id="rId12"/>
    <p:sldId id="267" r:id="rId13"/>
    <p:sldId id="262" r:id="rId14"/>
    <p:sldId id="263" r:id="rId15"/>
    <p:sldId id="258"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0" y="-3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304800"/>
            <a:ext cx="7772400" cy="990600"/>
          </a:xfrm>
        </p:spPr>
        <p:txBody>
          <a:bodyPr/>
          <a:lstStyle>
            <a:lvl1pPr algn="ct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1524000"/>
            <a:ext cx="6400800" cy="838200"/>
          </a:xfrm>
        </p:spPr>
        <p:txBody>
          <a:bodyPr/>
          <a:lstStyle>
            <a:lvl1pPr marL="0" indent="0" algn="ct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305550"/>
            <a:ext cx="2133600" cy="47625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305550"/>
            <a:ext cx="2895600" cy="47625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305550"/>
            <a:ext cx="2133600" cy="476250"/>
          </a:xfrm>
        </p:spPr>
        <p:txBody>
          <a:bodyPr/>
          <a:lstStyle>
            <a:lvl1pPr>
              <a:defRPr/>
            </a:lvl1pPr>
          </a:lstStyle>
          <a:p>
            <a:pPr>
              <a:defRPr/>
            </a:pPr>
            <a:fld id="{A464A536-D453-4B44-95C5-126CE72F1C9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CEC59C-4C49-424B-810B-8AEA257520E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200025"/>
            <a:ext cx="1828800" cy="5819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200025"/>
            <a:ext cx="5334000" cy="5819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23D4AF-D9F0-4E8E-ABD3-2BD53D5D2E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12FDDD-0F94-466B-AE0E-95221BF2515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95C15A6-52EA-4203-8A47-8FE1D94FA00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76400" y="1676400"/>
            <a:ext cx="3581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10200" y="1676400"/>
            <a:ext cx="3581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A1A30A2-A9B3-4540-9276-5346F775505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921F9B7-6C58-4E54-9B2D-F28E4D1F035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4FBBBA5-B9C6-4AD2-AC8A-9512CC2AF6D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9EA6A01-411B-421F-958C-97280EBD65E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500C159-FBBA-4244-AE76-D15D13551B8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A2ACFD-C080-427B-8A0C-6D96EAE30B0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76400" y="200025"/>
            <a:ext cx="7300913"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676400" y="1676400"/>
            <a:ext cx="7315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C419FE6-C9BB-4EB5-B7AA-EDACCB3DABF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charset="0"/>
          <a:cs typeface="Arial" charset="0"/>
        </a:defRPr>
      </a:lvl2pPr>
      <a:lvl3pPr algn="l" rtl="0" eaLnBrk="0" fontAlgn="base" hangingPunct="0">
        <a:spcBef>
          <a:spcPct val="0"/>
        </a:spcBef>
        <a:spcAft>
          <a:spcPct val="0"/>
        </a:spcAft>
        <a:defRPr sz="3600">
          <a:solidFill>
            <a:schemeClr val="tx1"/>
          </a:solidFill>
          <a:latin typeface="Arial" charset="0"/>
          <a:cs typeface="Arial" charset="0"/>
        </a:defRPr>
      </a:lvl3pPr>
      <a:lvl4pPr algn="l" rtl="0" eaLnBrk="0" fontAlgn="base" hangingPunct="0">
        <a:spcBef>
          <a:spcPct val="0"/>
        </a:spcBef>
        <a:spcAft>
          <a:spcPct val="0"/>
        </a:spcAft>
        <a:defRPr sz="3600">
          <a:solidFill>
            <a:schemeClr val="tx1"/>
          </a:solidFill>
          <a:latin typeface="Arial" charset="0"/>
          <a:cs typeface="Arial" charset="0"/>
        </a:defRPr>
      </a:lvl4pPr>
      <a:lvl5pPr algn="l" rtl="0" eaLnBrk="0" fontAlgn="base" hangingPunct="0">
        <a:spcBef>
          <a:spcPct val="0"/>
        </a:spcBef>
        <a:spcAft>
          <a:spcPct val="0"/>
        </a:spcAft>
        <a:defRPr sz="3600">
          <a:solidFill>
            <a:schemeClr val="tx1"/>
          </a:solidFill>
          <a:latin typeface="Arial" charset="0"/>
          <a:cs typeface="Arial" charset="0"/>
        </a:defRPr>
      </a:lvl5pPr>
      <a:lvl6pPr marL="457200" algn="l" rtl="0" eaLnBrk="1" fontAlgn="base" hangingPunct="1">
        <a:spcBef>
          <a:spcPct val="0"/>
        </a:spcBef>
        <a:spcAft>
          <a:spcPct val="0"/>
        </a:spcAft>
        <a:defRPr sz="3600">
          <a:solidFill>
            <a:schemeClr val="tx1"/>
          </a:solidFill>
          <a:latin typeface="Arial" charset="0"/>
          <a:cs typeface="Arial" charset="0"/>
        </a:defRPr>
      </a:lvl6pPr>
      <a:lvl7pPr marL="914400" algn="l" rtl="0" eaLnBrk="1" fontAlgn="base" hangingPunct="1">
        <a:spcBef>
          <a:spcPct val="0"/>
        </a:spcBef>
        <a:spcAft>
          <a:spcPct val="0"/>
        </a:spcAft>
        <a:defRPr sz="3600">
          <a:solidFill>
            <a:schemeClr val="tx1"/>
          </a:solidFill>
          <a:latin typeface="Arial" charset="0"/>
          <a:cs typeface="Arial" charset="0"/>
        </a:defRPr>
      </a:lvl7pPr>
      <a:lvl8pPr marL="1371600" algn="l" rtl="0" eaLnBrk="1" fontAlgn="base" hangingPunct="1">
        <a:spcBef>
          <a:spcPct val="0"/>
        </a:spcBef>
        <a:spcAft>
          <a:spcPct val="0"/>
        </a:spcAft>
        <a:defRPr sz="3600">
          <a:solidFill>
            <a:schemeClr val="tx1"/>
          </a:solidFill>
          <a:latin typeface="Arial" charset="0"/>
          <a:cs typeface="Arial" charset="0"/>
        </a:defRPr>
      </a:lvl8pPr>
      <a:lvl9pPr marL="1828800" algn="l" rtl="0" eaLnBrk="1" fontAlgn="base" hangingPunct="1">
        <a:spcBef>
          <a:spcPct val="0"/>
        </a:spcBef>
        <a:spcAft>
          <a:spcPct val="0"/>
        </a:spcAft>
        <a:defRPr sz="36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cs typeface="+mn-cs"/>
        </a:defRPr>
      </a:lvl2pPr>
      <a:lvl3pPr marL="1143000" indent="-228600" algn="l" rtl="0" eaLnBrk="0" fontAlgn="base" hangingPunct="0">
        <a:spcBef>
          <a:spcPct val="20000"/>
        </a:spcBef>
        <a:spcAft>
          <a:spcPct val="0"/>
        </a:spcAft>
        <a:buChar char="•"/>
        <a:defRPr>
          <a:solidFill>
            <a:schemeClr val="tx1"/>
          </a:solidFill>
          <a:latin typeface="+mn-lt"/>
          <a:cs typeface="+mn-cs"/>
        </a:defRPr>
      </a:lvl3pPr>
      <a:lvl4pPr marL="1600200" indent="-228600" algn="l" rtl="0" eaLnBrk="0" fontAlgn="base" hangingPunct="0">
        <a:spcBef>
          <a:spcPct val="20000"/>
        </a:spcBef>
        <a:spcAft>
          <a:spcPct val="0"/>
        </a:spcAft>
        <a:buChar char="–"/>
        <a:defRPr sz="1600">
          <a:solidFill>
            <a:schemeClr val="tx1"/>
          </a:solidFill>
          <a:latin typeface="+mn-lt"/>
          <a:cs typeface="+mn-cs"/>
        </a:defRPr>
      </a:lvl4pPr>
      <a:lvl5pPr marL="2057400" indent="-228600" algn="l" rtl="0" eaLnBrk="0" fontAlgn="base" hangingPunct="0">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chronicle.uchicago.edu/990923/bloom.shtml" TargetMode="External"/><Relationship Id="rId2" Type="http://schemas.openxmlformats.org/officeDocument/2006/relationships/hyperlink" Target="http://hs.riverdale.k12.or.us/~dthompso/exhibition/blooms.htm" TargetMode="External"/><Relationship Id="rId1" Type="http://schemas.openxmlformats.org/officeDocument/2006/relationships/slideLayout" Target="../slideLayouts/slideLayout2.xml"/><Relationship Id="rId4" Type="http://schemas.openxmlformats.org/officeDocument/2006/relationships/hyperlink" Target="http://www.kurwongbss.eq.edu.au/thinking/Bloom/bloom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redie.uabc.mx/contenido/vol6no2/art-104-spa/bloom.p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dtechvision.org/?p=123"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sz="6000" smtClean="0"/>
              <a:t>Benjamin S. Bloom</a:t>
            </a:r>
          </a:p>
        </p:txBody>
      </p:sp>
      <p:sp>
        <p:nvSpPr>
          <p:cNvPr id="13314" name="Subtitle 2"/>
          <p:cNvSpPr>
            <a:spLocks noGrp="1"/>
          </p:cNvSpPr>
          <p:nvPr>
            <p:ph type="subTitle" idx="1"/>
          </p:nvPr>
        </p:nvSpPr>
        <p:spPr>
          <a:xfrm>
            <a:off x="1371600" y="1295400"/>
            <a:ext cx="6400800" cy="1066800"/>
          </a:xfrm>
        </p:spPr>
        <p:txBody>
          <a:bodyPr/>
          <a:lstStyle/>
          <a:p>
            <a:pPr eaLnBrk="1" hangingPunct="1"/>
            <a:r>
              <a:rPr lang="en-US" smtClean="0"/>
              <a:t>ED 530 Theorist Presentation</a:t>
            </a:r>
          </a:p>
          <a:p>
            <a:pPr eaLnBrk="1" hangingPunct="1"/>
            <a:r>
              <a:rPr lang="en-US" smtClean="0"/>
              <a:t>Fall Semester 2010</a:t>
            </a:r>
          </a:p>
          <a:p>
            <a:pPr eaLnBrk="1" hangingPunct="1"/>
            <a:r>
              <a:rPr lang="en-US" smtClean="0"/>
              <a:t>Dr. Richard Clark</a:t>
            </a:r>
          </a:p>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Thought Process Research</a:t>
            </a:r>
          </a:p>
        </p:txBody>
      </p:sp>
      <p:sp>
        <p:nvSpPr>
          <p:cNvPr id="22530" name="Content Placeholder 2"/>
          <p:cNvSpPr>
            <a:spLocks noGrp="1"/>
          </p:cNvSpPr>
          <p:nvPr>
            <p:ph idx="1"/>
          </p:nvPr>
        </p:nvSpPr>
        <p:spPr>
          <a:xfrm>
            <a:off x="1676400" y="1676400"/>
            <a:ext cx="7315200" cy="5181600"/>
          </a:xfrm>
        </p:spPr>
        <p:txBody>
          <a:bodyPr/>
          <a:lstStyle/>
          <a:p>
            <a:pPr eaLnBrk="1" hangingPunct="1"/>
            <a:r>
              <a:rPr lang="en-US" smtClean="0"/>
              <a:t>Worked with Broder in 1958</a:t>
            </a:r>
          </a:p>
          <a:p>
            <a:pPr eaLnBrk="1" hangingPunct="1"/>
            <a:endParaRPr lang="en-US" smtClean="0"/>
          </a:p>
          <a:p>
            <a:pPr eaLnBrk="1" hangingPunct="1"/>
            <a:r>
              <a:rPr lang="en-US" smtClean="0"/>
              <a:t>Studied thought processes of college students</a:t>
            </a:r>
          </a:p>
          <a:p>
            <a:pPr eaLnBrk="1" hangingPunct="1"/>
            <a:endParaRPr lang="en-US" smtClean="0"/>
          </a:p>
          <a:p>
            <a:pPr eaLnBrk="1" hangingPunct="1"/>
            <a:r>
              <a:rPr lang="en-US" smtClean="0"/>
              <a:t>Wanted to reveal what students were thinking about when teachers were teaching</a:t>
            </a:r>
          </a:p>
          <a:p>
            <a:pPr eaLnBrk="1" hangingPunct="1"/>
            <a:endParaRPr lang="en-US" smtClean="0"/>
          </a:p>
          <a:p>
            <a:pPr eaLnBrk="1" hangingPunct="1"/>
            <a:r>
              <a:rPr lang="en-US" smtClean="0"/>
              <a:t>Recognized that what students were experiencing was what ultimately mattered</a:t>
            </a:r>
          </a:p>
          <a:p>
            <a:pPr eaLnBrk="1" hangingPunct="1"/>
            <a:endParaRPr lang="en-US" smtClean="0"/>
          </a:p>
          <a:p>
            <a:pPr eaLnBrk="1" hangingPunct="1"/>
            <a:r>
              <a:rPr lang="en-US" smtClean="0"/>
              <a:t>Use of think-aloud protocols provided basis for gaining insight into student thought processes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US" smtClean="0"/>
              <a:t>Early Childhood Research</a:t>
            </a:r>
          </a:p>
        </p:txBody>
      </p:sp>
      <p:sp>
        <p:nvSpPr>
          <p:cNvPr id="23554" name="Content Placeholder 2"/>
          <p:cNvSpPr>
            <a:spLocks noGrp="1"/>
          </p:cNvSpPr>
          <p:nvPr>
            <p:ph idx="1"/>
          </p:nvPr>
        </p:nvSpPr>
        <p:spPr>
          <a:xfrm>
            <a:off x="1676400" y="1371600"/>
            <a:ext cx="7315200" cy="4648200"/>
          </a:xfrm>
        </p:spPr>
        <p:txBody>
          <a:bodyPr/>
          <a:lstStyle/>
          <a:p>
            <a:pPr eaLnBrk="1" hangingPunct="1"/>
            <a:r>
              <a:rPr lang="en-US" smtClean="0"/>
              <a:t>Published </a:t>
            </a:r>
            <a:r>
              <a:rPr lang="en-US" i="1" smtClean="0"/>
              <a:t>Stability and Change in Human Characteristics</a:t>
            </a:r>
            <a:r>
              <a:rPr lang="en-US" smtClean="0"/>
              <a:t> in 1964</a:t>
            </a:r>
          </a:p>
          <a:p>
            <a:pPr eaLnBrk="1" hangingPunct="1">
              <a:buFontTx/>
              <a:buNone/>
            </a:pPr>
            <a:endParaRPr lang="en-US" smtClean="0"/>
          </a:p>
          <a:p>
            <a:pPr lvl="1" eaLnBrk="1" hangingPunct="1"/>
            <a:r>
              <a:rPr lang="en-US" sz="2200" smtClean="0"/>
              <a:t>Led to an upsurge of interest in early childhood education, including the creation of the Head Start program</a:t>
            </a:r>
          </a:p>
          <a:p>
            <a:pPr lvl="1" eaLnBrk="1" hangingPunct="1"/>
            <a:r>
              <a:rPr lang="en-US" sz="2200" smtClean="0"/>
              <a:t>Bloom showed that many physical and mental characteristics of adults can be predicted through testing done while they are still children</a:t>
            </a:r>
          </a:p>
          <a:p>
            <a:pPr lvl="1" eaLnBrk="1" hangingPunct="1"/>
            <a:r>
              <a:rPr lang="en-US" sz="2200" smtClean="0"/>
              <a:t>He also found that early experiences in the home have a great impact on later learning</a:t>
            </a:r>
          </a:p>
          <a:p>
            <a:pPr lvl="1" eaLnBrk="1" hangingPunct="1">
              <a:buFontTx/>
              <a:buNone/>
            </a:pP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t>Mastery Learning</a:t>
            </a:r>
          </a:p>
        </p:txBody>
      </p:sp>
      <p:sp>
        <p:nvSpPr>
          <p:cNvPr id="24578" name="Content Placeholder 2"/>
          <p:cNvSpPr>
            <a:spLocks noGrp="1"/>
          </p:cNvSpPr>
          <p:nvPr>
            <p:ph idx="1"/>
          </p:nvPr>
        </p:nvSpPr>
        <p:spPr>
          <a:xfrm>
            <a:off x="1676400" y="1371600"/>
            <a:ext cx="7315200" cy="4648200"/>
          </a:xfrm>
        </p:spPr>
        <p:txBody>
          <a:bodyPr/>
          <a:lstStyle/>
          <a:p>
            <a:pPr eaLnBrk="1" hangingPunct="1"/>
            <a:r>
              <a:rPr lang="en-US" smtClean="0"/>
              <a:t>Believed that it was possible to arrange the ways in which learning could be promoted</a:t>
            </a:r>
          </a:p>
          <a:p>
            <a:pPr eaLnBrk="1" hangingPunct="1"/>
            <a:r>
              <a:rPr lang="en-US" smtClean="0"/>
              <a:t>Recognized that students should not be compared, but should be helped to achieve the goals of the curriculum they were studying</a:t>
            </a:r>
          </a:p>
          <a:p>
            <a:pPr eaLnBrk="1" hangingPunct="1"/>
            <a:r>
              <a:rPr lang="en-US" smtClean="0"/>
              <a:t>Accommodate differences in learning rather than expect some students to fail</a:t>
            </a:r>
          </a:p>
          <a:p>
            <a:pPr eaLnBrk="1" hangingPunct="1"/>
            <a:r>
              <a:rPr lang="en-US" smtClean="0"/>
              <a:t>He believed curriculum design was the problem</a:t>
            </a:r>
          </a:p>
          <a:p>
            <a:pPr eaLnBrk="1" hangingPunct="1"/>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1843088" y="0"/>
            <a:ext cx="7300912" cy="1066800"/>
          </a:xfrm>
        </p:spPr>
        <p:txBody>
          <a:bodyPr/>
          <a:lstStyle/>
          <a:p>
            <a:pPr eaLnBrk="1" hangingPunct="1"/>
            <a:r>
              <a:rPr lang="en-US" smtClean="0"/>
              <a:t>Other Research</a:t>
            </a:r>
          </a:p>
        </p:txBody>
      </p:sp>
      <p:sp>
        <p:nvSpPr>
          <p:cNvPr id="25602" name="Content Placeholder 2"/>
          <p:cNvSpPr>
            <a:spLocks noGrp="1"/>
          </p:cNvSpPr>
          <p:nvPr>
            <p:ph idx="1"/>
          </p:nvPr>
        </p:nvSpPr>
        <p:spPr/>
        <p:txBody>
          <a:bodyPr/>
          <a:lstStyle/>
          <a:p>
            <a:pPr eaLnBrk="1" hangingPunct="1"/>
            <a:r>
              <a:rPr lang="en-US" smtClean="0"/>
              <a:t>1980 publication of </a:t>
            </a:r>
            <a:r>
              <a:rPr lang="en-US" i="1" smtClean="0"/>
              <a:t>All Our Children Learning</a:t>
            </a:r>
            <a:r>
              <a:rPr lang="en-US" smtClean="0"/>
              <a:t> summarized his work and showed that all children can learn at a high level when appropriate practices are undertaken in the home and school</a:t>
            </a:r>
          </a:p>
          <a:p>
            <a:pPr eaLnBrk="1" hangingPunct="1">
              <a:buFontTx/>
              <a:buNone/>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Gifted/Talented Research</a:t>
            </a:r>
          </a:p>
        </p:txBody>
      </p:sp>
      <p:sp>
        <p:nvSpPr>
          <p:cNvPr id="26626" name="Content Placeholder 2"/>
          <p:cNvSpPr>
            <a:spLocks noGrp="1"/>
          </p:cNvSpPr>
          <p:nvPr>
            <p:ph idx="1"/>
          </p:nvPr>
        </p:nvSpPr>
        <p:spPr/>
        <p:txBody>
          <a:bodyPr/>
          <a:lstStyle/>
          <a:p>
            <a:pPr eaLnBrk="1" hangingPunct="1"/>
            <a:r>
              <a:rPr lang="en-US" smtClean="0"/>
              <a:t>Bloom also conducted research on talented youngsters and published </a:t>
            </a:r>
            <a:r>
              <a:rPr lang="en-US" i="1" smtClean="0"/>
              <a:t>Developing Talent in Young People </a:t>
            </a:r>
            <a:r>
              <a:rPr lang="en-US" smtClean="0"/>
              <a:t>in 1985</a:t>
            </a:r>
          </a:p>
          <a:p>
            <a:pPr eaLnBrk="1" hangingPunct="1"/>
            <a:endParaRPr lang="en-US" smtClean="0"/>
          </a:p>
          <a:p>
            <a:pPr lvl="1" eaLnBrk="1" hangingPunct="1"/>
            <a:r>
              <a:rPr lang="en-US" smtClean="0"/>
              <a:t>Found that world-famous high-achieving adults were seldom regarded as child prodigies</a:t>
            </a:r>
          </a:p>
          <a:p>
            <a:pPr lvl="1" eaLnBrk="1" hangingPunct="1"/>
            <a:r>
              <a:rPr lang="en-US" smtClean="0"/>
              <a:t>What made the difference was the kind of attention and support they received at home from their parents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a:xfrm>
            <a:off x="1676400" y="381000"/>
            <a:ext cx="7315200" cy="6096000"/>
          </a:xfrm>
        </p:spPr>
        <p:txBody>
          <a:bodyPr/>
          <a:lstStyle/>
          <a:p>
            <a:pPr eaLnBrk="1" hangingPunct="1">
              <a:buFontTx/>
              <a:buNone/>
            </a:pPr>
            <a:r>
              <a:rPr lang="en-US" sz="2800" smtClean="0"/>
              <a:t>	</a:t>
            </a:r>
          </a:p>
          <a:p>
            <a:pPr eaLnBrk="1" hangingPunct="1">
              <a:buFontTx/>
              <a:buNone/>
            </a:pPr>
            <a:r>
              <a:rPr lang="en-US" sz="2800" smtClean="0"/>
              <a:t>	“Basically, his message to the educational world is to focus on target attainment and to abandon a horse-race model of schooling that has as its major aim the identification of those who are swiftest. Speed is not the issue, achievement or mastery is, and it is that model that should be employed in trying to develop educational programs for the young,” (Eisner, 2000, p.5).</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References</a:t>
            </a:r>
          </a:p>
        </p:txBody>
      </p:sp>
      <p:sp>
        <p:nvSpPr>
          <p:cNvPr id="28674" name="Content Placeholder 2"/>
          <p:cNvSpPr>
            <a:spLocks noGrp="1"/>
          </p:cNvSpPr>
          <p:nvPr>
            <p:ph idx="1"/>
          </p:nvPr>
        </p:nvSpPr>
        <p:spPr>
          <a:xfrm>
            <a:off x="1676400" y="1066800"/>
            <a:ext cx="7467600" cy="5791200"/>
          </a:xfrm>
        </p:spPr>
        <p:txBody>
          <a:bodyPr/>
          <a:lstStyle/>
          <a:p>
            <a:pPr eaLnBrk="1" hangingPunct="1">
              <a:buFontTx/>
              <a:buNone/>
            </a:pPr>
            <a:r>
              <a:rPr lang="en-US" smtClean="0"/>
              <a:t>Benjamin Bloom’s Taxonomy of Behavioral Objectives. Retrieved September 20, 2009 </a:t>
            </a:r>
            <a:r>
              <a:rPr lang="en-US" smtClean="0">
                <a:hlinkClick r:id="rId2"/>
              </a:rPr>
              <a:t>http://hs.riverdale.k12.or.us/~dthompso/exhibition/blooms.htm</a:t>
            </a:r>
            <a:r>
              <a:rPr lang="en-US" smtClean="0"/>
              <a:t>. </a:t>
            </a:r>
          </a:p>
          <a:p>
            <a:pPr eaLnBrk="1" hangingPunct="1">
              <a:buFontTx/>
              <a:buNone/>
            </a:pPr>
            <a:r>
              <a:rPr lang="en-US" smtClean="0"/>
              <a:t>Bloom, influential education researcher. (1999). </a:t>
            </a:r>
            <a:r>
              <a:rPr lang="en-US" i="1" smtClean="0"/>
              <a:t>The University of Chicago Chronicle, 19</a:t>
            </a:r>
            <a:r>
              <a:rPr lang="en-US" smtClean="0"/>
              <a:t> (1). Retrieved September 20, 2009 from </a:t>
            </a:r>
            <a:r>
              <a:rPr lang="en-US" smtClean="0">
                <a:hlinkClick r:id="rId3"/>
              </a:rPr>
              <a:t>http://chronicle.uchicago.edu/990923/bloom.shtml</a:t>
            </a:r>
            <a:r>
              <a:rPr lang="en-US" smtClean="0"/>
              <a:t>. </a:t>
            </a:r>
          </a:p>
          <a:p>
            <a:pPr eaLnBrk="1" hangingPunct="1">
              <a:buFontTx/>
              <a:buNone/>
            </a:pPr>
            <a:r>
              <a:rPr lang="en-US" smtClean="0"/>
              <a:t>Bloom’s Revised Taxonomy. Retrieved September 20, 2009, from </a:t>
            </a:r>
            <a:r>
              <a:rPr lang="en-US" smtClean="0">
                <a:hlinkClick r:id="rId4"/>
              </a:rPr>
              <a:t>http://www.kurwongbss.eq.edu.au/thinking/Bloom/blooms.htm</a:t>
            </a:r>
            <a:r>
              <a:rPr lang="en-US" smtClean="0"/>
              <a:t>. </a:t>
            </a:r>
          </a:p>
          <a:p>
            <a:pPr eaLnBrk="1" hangingPunct="1">
              <a:buFontTx/>
              <a:buNone/>
            </a:pPr>
            <a:r>
              <a:rPr lang="en-US" smtClean="0"/>
              <a:t>Eisner, E. W. (2000). Benjamin Bloom. </a:t>
            </a:r>
            <a:r>
              <a:rPr lang="en-US" i="1" smtClean="0"/>
              <a:t>Prospects: the quarterly review of comparative education, 30</a:t>
            </a:r>
            <a:r>
              <a:rPr lang="en-US" smtClean="0"/>
              <a:t> (3).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smtClean="0"/>
              <a:t>Background</a:t>
            </a:r>
          </a:p>
        </p:txBody>
      </p:sp>
      <p:sp>
        <p:nvSpPr>
          <p:cNvPr id="14338" name="Content Placeholder 2"/>
          <p:cNvSpPr>
            <a:spLocks noGrp="1"/>
          </p:cNvSpPr>
          <p:nvPr>
            <p:ph idx="1"/>
          </p:nvPr>
        </p:nvSpPr>
        <p:spPr>
          <a:xfrm>
            <a:off x="1676400" y="2438400"/>
            <a:ext cx="7315200" cy="4114800"/>
          </a:xfrm>
        </p:spPr>
        <p:txBody>
          <a:bodyPr/>
          <a:lstStyle/>
          <a:p>
            <a:pPr eaLnBrk="1" hangingPunct="1"/>
            <a:r>
              <a:rPr lang="en-US" smtClean="0"/>
              <a:t>Born February 21, 1913 in Lansford, PA</a:t>
            </a:r>
          </a:p>
          <a:p>
            <a:pPr eaLnBrk="1" hangingPunct="1"/>
            <a:r>
              <a:rPr lang="en-US" smtClean="0"/>
              <a:t>B.A. from Penn State University in 1935</a:t>
            </a:r>
          </a:p>
          <a:p>
            <a:pPr eaLnBrk="1" hangingPunct="1"/>
            <a:r>
              <a:rPr lang="en-US" smtClean="0"/>
              <a:t>M.S. from Penn State University in 1935</a:t>
            </a:r>
          </a:p>
          <a:p>
            <a:pPr eaLnBrk="1" hangingPunct="1"/>
            <a:r>
              <a:rPr lang="en-US" smtClean="0"/>
              <a:t>Ph.D. in Education from </a:t>
            </a:r>
          </a:p>
          <a:p>
            <a:pPr eaLnBrk="1" hangingPunct="1">
              <a:buFontTx/>
              <a:buNone/>
            </a:pPr>
            <a:r>
              <a:rPr lang="en-US" smtClean="0"/>
              <a:t>	University of Chicago in 1942</a:t>
            </a:r>
          </a:p>
          <a:p>
            <a:pPr eaLnBrk="1" hangingPunct="1"/>
            <a:r>
              <a:rPr lang="en-US" smtClean="0"/>
              <a:t>Trained in Educational Psychology</a:t>
            </a:r>
          </a:p>
          <a:p>
            <a:pPr eaLnBrk="1" hangingPunct="1">
              <a:buFontTx/>
              <a:buNone/>
            </a:pPr>
            <a:endParaRPr lang="en-US" sz="1800" b="1" smtClean="0"/>
          </a:p>
          <a:p>
            <a:pPr eaLnBrk="1" hangingPunct="1">
              <a:buFontTx/>
              <a:buNone/>
            </a:pPr>
            <a:r>
              <a:rPr lang="en-US" sz="1800" b="1" smtClean="0"/>
              <a:t>Image Source:</a:t>
            </a:r>
            <a:r>
              <a:rPr lang="en-US" sz="1800" smtClean="0"/>
              <a:t> </a:t>
            </a:r>
          </a:p>
          <a:p>
            <a:pPr eaLnBrk="1" hangingPunct="1">
              <a:buFontTx/>
              <a:buNone/>
            </a:pPr>
            <a:r>
              <a:rPr lang="en-US" sz="1800" smtClean="0">
                <a:hlinkClick r:id="rId2"/>
              </a:rPr>
              <a:t>http://redie.uabc.mx/contenido/vol6no2/art-104-spa/bloom.png</a:t>
            </a:r>
            <a:endParaRPr lang="en-US" sz="1800" smtClean="0"/>
          </a:p>
        </p:txBody>
      </p:sp>
      <p:pic>
        <p:nvPicPr>
          <p:cNvPr id="14339" name="Picture 3" descr="bloom.png"/>
          <p:cNvPicPr>
            <a:picLocks noChangeAspect="1"/>
          </p:cNvPicPr>
          <p:nvPr/>
        </p:nvPicPr>
        <p:blipFill>
          <a:blip r:embed="rId3"/>
          <a:srcRect/>
          <a:stretch>
            <a:fillRect/>
          </a:stretch>
        </p:blipFill>
        <p:spPr bwMode="auto">
          <a:xfrm>
            <a:off x="6781800" y="304800"/>
            <a:ext cx="1752600" cy="2074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mtClean="0"/>
              <a:t>Background</a:t>
            </a:r>
          </a:p>
        </p:txBody>
      </p:sp>
      <p:sp>
        <p:nvSpPr>
          <p:cNvPr id="15362" name="Content Placeholder 2"/>
          <p:cNvSpPr>
            <a:spLocks noGrp="1"/>
          </p:cNvSpPr>
          <p:nvPr>
            <p:ph idx="1"/>
          </p:nvPr>
        </p:nvSpPr>
        <p:spPr>
          <a:xfrm>
            <a:off x="1676400" y="2590800"/>
            <a:ext cx="7315200" cy="3733800"/>
          </a:xfrm>
        </p:spPr>
        <p:txBody>
          <a:bodyPr/>
          <a:lstStyle/>
          <a:p>
            <a:pPr eaLnBrk="1" hangingPunct="1"/>
            <a:r>
              <a:rPr lang="en-US" smtClean="0"/>
              <a:t>University Examiner at Univ. of Chicago:</a:t>
            </a:r>
            <a:endParaRPr lang="en-US" u="sng" smtClean="0"/>
          </a:p>
          <a:p>
            <a:pPr eaLnBrk="1" hangingPunct="1">
              <a:buFontTx/>
              <a:buNone/>
            </a:pPr>
            <a:r>
              <a:rPr lang="en-US" smtClean="0"/>
              <a:t>	Developed tests to determine if undergraduate students had mastered the material necessary for them to receive their degrees (1943-1959)</a:t>
            </a:r>
          </a:p>
          <a:p>
            <a:pPr eaLnBrk="1" hangingPunct="1"/>
            <a:r>
              <a:rPr lang="en-US" smtClean="0"/>
              <a:t>Appointed Distinguished Service Professor (1970)</a:t>
            </a:r>
          </a:p>
          <a:p>
            <a:pPr eaLnBrk="1" hangingPunct="1"/>
            <a:r>
              <a:rPr lang="en-US" smtClean="0"/>
              <a:t>Served as educational advisor to governments of Israel, India, and numerous other nations</a:t>
            </a:r>
          </a:p>
          <a:p>
            <a:pPr eaLnBrk="1" hangingPunct="1"/>
            <a:r>
              <a:rPr lang="en-US" smtClean="0"/>
              <a:t>Died September 13, 1999 in Chicago, IL </a:t>
            </a:r>
          </a:p>
          <a:p>
            <a:pPr eaLnBrk="1" hangingPunct="1">
              <a:buFontTx/>
              <a:buNone/>
            </a:pPr>
            <a:r>
              <a:rPr lang="en-US" smtClean="0"/>
              <a:t>	at the age of 86</a:t>
            </a:r>
          </a:p>
          <a:p>
            <a:pPr eaLnBrk="1" hangingPunct="1"/>
            <a:endParaRPr lang="en-US" smtClean="0"/>
          </a:p>
        </p:txBody>
      </p:sp>
      <p:pic>
        <p:nvPicPr>
          <p:cNvPr id="15363" name="Picture 3" descr="bloom.png"/>
          <p:cNvPicPr>
            <a:picLocks noChangeAspect="1"/>
          </p:cNvPicPr>
          <p:nvPr/>
        </p:nvPicPr>
        <p:blipFill>
          <a:blip r:embed="rId2"/>
          <a:srcRect/>
          <a:stretch>
            <a:fillRect/>
          </a:stretch>
        </p:blipFill>
        <p:spPr bwMode="auto">
          <a:xfrm>
            <a:off x="6781800" y="304800"/>
            <a:ext cx="1752600" cy="2074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Bloom’s Taxonomy</a:t>
            </a:r>
          </a:p>
        </p:txBody>
      </p:sp>
      <p:sp>
        <p:nvSpPr>
          <p:cNvPr id="16386" name="Content Placeholder 2"/>
          <p:cNvSpPr>
            <a:spLocks noGrp="1"/>
          </p:cNvSpPr>
          <p:nvPr>
            <p:ph idx="1"/>
          </p:nvPr>
        </p:nvSpPr>
        <p:spPr>
          <a:xfrm>
            <a:off x="1676400" y="1219200"/>
            <a:ext cx="7315200" cy="5638800"/>
          </a:xfrm>
        </p:spPr>
        <p:txBody>
          <a:bodyPr/>
          <a:lstStyle/>
          <a:p>
            <a:pPr eaLnBrk="1" hangingPunct="1"/>
            <a:r>
              <a:rPr lang="en-US" smtClean="0"/>
              <a:t>In 1948 he and a group of colleagues with the American Psychological Association began conversations that led to the taxonomy of educational goals (Bloom’s Taxonomy)</a:t>
            </a:r>
          </a:p>
          <a:p>
            <a:pPr eaLnBrk="1" hangingPunct="1"/>
            <a:r>
              <a:rPr lang="en-US" smtClean="0"/>
              <a:t>Found that over 95% of test questions students encountered required them to think at the lowest level possible (recall)</a:t>
            </a:r>
          </a:p>
          <a:p>
            <a:pPr eaLnBrk="1" hangingPunct="1"/>
            <a:r>
              <a:rPr lang="en-US" smtClean="0"/>
              <a:t>Published </a:t>
            </a:r>
            <a:r>
              <a:rPr lang="en-US" i="1" smtClean="0"/>
              <a:t>Taxonomy of Educational Objectives: The Classification of Educational Goals, Handbook I: Cognitive Domain</a:t>
            </a:r>
            <a:r>
              <a:rPr lang="en-US" smtClean="0"/>
              <a:t> in 1956</a:t>
            </a:r>
          </a:p>
          <a:p>
            <a:pPr eaLnBrk="1" hangingPunct="1"/>
            <a:r>
              <a:rPr lang="en-US" smtClean="0"/>
              <a:t>Second book in the series, </a:t>
            </a:r>
            <a:r>
              <a:rPr lang="en-US" i="1" smtClean="0"/>
              <a:t>Taxonomy of Educational Objectives, Volume II: The Affective Domain</a:t>
            </a:r>
            <a:r>
              <a:rPr lang="en-US" smtClean="0"/>
              <a:t> published in 1964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Bloom’s Taxonomy</a:t>
            </a:r>
          </a:p>
        </p:txBody>
      </p:sp>
      <p:sp>
        <p:nvSpPr>
          <p:cNvPr id="17410" name="Content Placeholder 2"/>
          <p:cNvSpPr>
            <a:spLocks noGrp="1"/>
          </p:cNvSpPr>
          <p:nvPr>
            <p:ph idx="1"/>
          </p:nvPr>
        </p:nvSpPr>
        <p:spPr>
          <a:xfrm>
            <a:off x="1676400" y="1676400"/>
            <a:ext cx="7315200" cy="5181600"/>
          </a:xfrm>
        </p:spPr>
        <p:txBody>
          <a:bodyPr/>
          <a:lstStyle/>
          <a:p>
            <a:pPr eaLnBrk="1" hangingPunct="1"/>
            <a:r>
              <a:rPr lang="en-US" smtClean="0"/>
              <a:t>Based on the premise that cognitive operations can be ordered into six increasingly complex levels</a:t>
            </a:r>
          </a:p>
          <a:p>
            <a:pPr eaLnBrk="1" hangingPunct="1"/>
            <a:endParaRPr lang="en-US" smtClean="0"/>
          </a:p>
          <a:p>
            <a:pPr eaLnBrk="1" hangingPunct="1"/>
            <a:r>
              <a:rPr lang="en-US" smtClean="0"/>
              <a:t>Each subsequent level depends on the student’s ability to perform at preceding levels</a:t>
            </a:r>
          </a:p>
          <a:p>
            <a:pPr eaLnBrk="1" hangingPunct="1"/>
            <a:endParaRPr lang="en-US" smtClean="0"/>
          </a:p>
          <a:p>
            <a:pPr eaLnBrk="1" hangingPunct="1"/>
            <a:r>
              <a:rPr lang="en-US" smtClean="0"/>
              <a:t>Effort to hierarchically order cognitive processes</a:t>
            </a:r>
          </a:p>
          <a:p>
            <a:pPr eaLnBrk="1" hangingPunct="1"/>
            <a:endParaRPr lang="en-US" smtClean="0"/>
          </a:p>
          <a:p>
            <a:pPr eaLnBrk="1" hangingPunct="1"/>
            <a:r>
              <a:rPr lang="en-US" smtClean="0"/>
              <a:t>Designed to help teachers classify instructional objectives and goals to develop higher order thinking skills of students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Bloom’s Taxonomy</a:t>
            </a:r>
          </a:p>
        </p:txBody>
      </p:sp>
      <p:sp>
        <p:nvSpPr>
          <p:cNvPr id="18434" name="Content Placeholder 2"/>
          <p:cNvSpPr>
            <a:spLocks noGrp="1"/>
          </p:cNvSpPr>
          <p:nvPr>
            <p:ph idx="1"/>
          </p:nvPr>
        </p:nvSpPr>
        <p:spPr>
          <a:xfrm>
            <a:off x="1371600" y="1676400"/>
            <a:ext cx="7620000" cy="4343400"/>
          </a:xfrm>
        </p:spPr>
        <p:txBody>
          <a:bodyPr/>
          <a:lstStyle/>
          <a:p>
            <a:pPr eaLnBrk="1" hangingPunct="1"/>
            <a:r>
              <a:rPr lang="en-US" smtClean="0"/>
              <a:t>Divides educational objectives into three overlapping “domains”</a:t>
            </a:r>
          </a:p>
          <a:p>
            <a:pPr eaLnBrk="1" hangingPunct="1">
              <a:buFontTx/>
              <a:buNone/>
            </a:pPr>
            <a:endParaRPr lang="en-US" smtClean="0"/>
          </a:p>
          <a:p>
            <a:pPr lvl="1" eaLnBrk="1" hangingPunct="1"/>
            <a:r>
              <a:rPr lang="en-US" smtClean="0"/>
              <a:t>Cognitive: demonstrated by knowledge recall and intellectual skills</a:t>
            </a:r>
          </a:p>
          <a:p>
            <a:pPr lvl="1" eaLnBrk="1" hangingPunct="1">
              <a:buFontTx/>
              <a:buNone/>
            </a:pPr>
            <a:endParaRPr lang="en-US" smtClean="0"/>
          </a:p>
          <a:p>
            <a:pPr lvl="1" eaLnBrk="1" hangingPunct="1"/>
            <a:r>
              <a:rPr lang="en-US" smtClean="0"/>
              <a:t>Affective: demonstrated by behaviors indicating attitudes of awareness, interest, attention, concern, and responsibility</a:t>
            </a:r>
          </a:p>
          <a:p>
            <a:pPr lvl="1" eaLnBrk="1" hangingPunct="1">
              <a:buFontTx/>
              <a:buNone/>
            </a:pPr>
            <a:endParaRPr lang="en-US" smtClean="0"/>
          </a:p>
          <a:p>
            <a:pPr lvl="1" eaLnBrk="1" hangingPunct="1"/>
            <a:r>
              <a:rPr lang="en-US" smtClean="0"/>
              <a:t>Psychomotor: demonstrated by physical skills including coordination, dexterity, manipulation, grace, strength, and speed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Bloom’s Taxonomy Revised</a:t>
            </a:r>
          </a:p>
        </p:txBody>
      </p:sp>
      <p:sp>
        <p:nvSpPr>
          <p:cNvPr id="19458" name="Content Placeholder 2"/>
          <p:cNvSpPr>
            <a:spLocks noGrp="1"/>
          </p:cNvSpPr>
          <p:nvPr>
            <p:ph idx="1"/>
          </p:nvPr>
        </p:nvSpPr>
        <p:spPr>
          <a:xfrm>
            <a:off x="1371600" y="1447800"/>
            <a:ext cx="7772400" cy="4572000"/>
          </a:xfrm>
        </p:spPr>
        <p:txBody>
          <a:bodyPr/>
          <a:lstStyle/>
          <a:p>
            <a:pPr eaLnBrk="1" hangingPunct="1"/>
            <a:r>
              <a:rPr lang="en-US" smtClean="0"/>
              <a:t>Lorin Anderson (former student of Bloom) revisited the taxonomy in the 1990’s</a:t>
            </a:r>
          </a:p>
          <a:p>
            <a:pPr eaLnBrk="1" hangingPunct="1">
              <a:buFontTx/>
              <a:buNone/>
            </a:pPr>
            <a:endParaRPr lang="en-US" smtClean="0"/>
          </a:p>
          <a:p>
            <a:pPr eaLnBrk="1" hangingPunct="1"/>
            <a:r>
              <a:rPr lang="en-US" smtClean="0"/>
              <a:t>Changed the six categories from noun to verb forms since thinking is an active process</a:t>
            </a:r>
          </a:p>
          <a:p>
            <a:pPr eaLnBrk="1" hangingPunct="1"/>
            <a:r>
              <a:rPr lang="en-US" smtClean="0"/>
              <a:t>Some categories were reorganized/renamed</a:t>
            </a:r>
          </a:p>
          <a:p>
            <a:pPr eaLnBrk="1" hangingPunct="1"/>
            <a:r>
              <a:rPr lang="en-US" smtClean="0"/>
              <a:t>Changed emphasis to focus on the taxonomy in use</a:t>
            </a:r>
          </a:p>
          <a:p>
            <a:pPr eaLnBrk="1" hangingPunct="1"/>
            <a:r>
              <a:rPr lang="en-US" smtClean="0"/>
              <a:t>Redesigned to be an authentic tool for curriculum planning, instructional delivery, and assessment</a:t>
            </a:r>
          </a:p>
          <a:p>
            <a:pPr eaLnBrk="1" hangingPunct="1"/>
            <a:r>
              <a:rPr lang="en-US" smtClean="0"/>
              <a:t>Emphasizes an explanation of the subcategories</a:t>
            </a:r>
          </a:p>
          <a:p>
            <a:pPr eaLnBrk="1" hangingPunct="1"/>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Bloom’s Taxonomy Revised</a:t>
            </a:r>
          </a:p>
        </p:txBody>
      </p:sp>
      <p:pic>
        <p:nvPicPr>
          <p:cNvPr id="20482" name="Content Placeholder 3" descr="bloomsrevisedtaxomony.jpg"/>
          <p:cNvPicPr>
            <a:picLocks noGrp="1" noChangeAspect="1"/>
          </p:cNvPicPr>
          <p:nvPr>
            <p:ph idx="1"/>
          </p:nvPr>
        </p:nvPicPr>
        <p:blipFill>
          <a:blip r:embed="rId2"/>
          <a:srcRect/>
          <a:stretch>
            <a:fillRect/>
          </a:stretch>
        </p:blipFill>
        <p:spPr>
          <a:xfrm>
            <a:off x="1828800" y="1219200"/>
            <a:ext cx="6980238" cy="4635500"/>
          </a:xfrm>
        </p:spPr>
      </p:pic>
      <p:sp>
        <p:nvSpPr>
          <p:cNvPr id="20483" name="TextBox 4"/>
          <p:cNvSpPr txBox="1">
            <a:spLocks noChangeArrowheads="1"/>
          </p:cNvSpPr>
          <p:nvPr/>
        </p:nvSpPr>
        <p:spPr bwMode="auto">
          <a:xfrm>
            <a:off x="1905000" y="6096000"/>
            <a:ext cx="6934200" cy="369888"/>
          </a:xfrm>
          <a:prstGeom prst="rect">
            <a:avLst/>
          </a:prstGeom>
          <a:noFill/>
          <a:ln w="9525">
            <a:noFill/>
            <a:miter lim="800000"/>
            <a:headEnd/>
            <a:tailEnd/>
          </a:ln>
        </p:spPr>
        <p:txBody>
          <a:bodyPr>
            <a:spAutoFit/>
          </a:bodyPr>
          <a:lstStyle/>
          <a:p>
            <a:pPr algn="ctr"/>
            <a:r>
              <a:rPr lang="en-US"/>
              <a:t>Image from: </a:t>
            </a:r>
            <a:r>
              <a:rPr lang="en-US">
                <a:hlinkClick r:id="rId3"/>
              </a:rPr>
              <a:t>http://edtechvision.org/?p=123</a:t>
            </a:r>
            <a:r>
              <a:rPr lang="en-US"/>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Content Placeholder 3" descr="bloomstaxonomy.jpg"/>
          <p:cNvPicPr>
            <a:picLocks noGrp="1" noChangeAspect="1"/>
          </p:cNvPicPr>
          <p:nvPr>
            <p:ph idx="1"/>
          </p:nvPr>
        </p:nvPicPr>
        <p:blipFill>
          <a:blip r:embed="rId2"/>
          <a:srcRect/>
          <a:stretch>
            <a:fillRect/>
          </a:stretch>
        </p:blipFill>
        <p:spPr>
          <a:xfrm>
            <a:off x="1625600" y="533400"/>
            <a:ext cx="7518400" cy="56388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Learning games design 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Learning games design template</Template>
  <TotalTime>160</TotalTime>
  <Words>727</Words>
  <Application>Microsoft Office PowerPoint</Application>
  <PresentationFormat>On-screen Show (4:3)</PresentationFormat>
  <Paragraphs>87</Paragraphs>
  <Slides>16</Slides>
  <Notes>0</Notes>
  <HiddenSlides>0</HiddenSlides>
  <MMClips>0</MMClips>
  <ScaleCrop>false</ScaleCrop>
  <HeadingPairs>
    <vt:vector size="6" baseType="variant">
      <vt:variant>
        <vt:lpstr>Fonts Used</vt:lpstr>
      </vt:variant>
      <vt:variant>
        <vt:i4>2</vt:i4>
      </vt:variant>
      <vt:variant>
        <vt:lpstr>Design Template</vt:lpstr>
      </vt:variant>
      <vt:variant>
        <vt:i4>2</vt:i4>
      </vt:variant>
      <vt:variant>
        <vt:lpstr>Slide Titles</vt:lpstr>
      </vt:variant>
      <vt:variant>
        <vt:i4>16</vt:i4>
      </vt:variant>
    </vt:vector>
  </HeadingPairs>
  <TitlesOfParts>
    <vt:vector size="20" baseType="lpstr">
      <vt:lpstr>Arial</vt:lpstr>
      <vt:lpstr>Calibri</vt:lpstr>
      <vt:lpstr>Learning games design template</vt:lpstr>
      <vt:lpstr>Learning games design template</vt:lpstr>
      <vt:lpstr>Benjamin S. Bloom</vt:lpstr>
      <vt:lpstr>Background</vt:lpstr>
      <vt:lpstr>Background</vt:lpstr>
      <vt:lpstr>Bloom’s Taxonomy</vt:lpstr>
      <vt:lpstr>Bloom’s Taxonomy</vt:lpstr>
      <vt:lpstr>Bloom’s Taxonomy</vt:lpstr>
      <vt:lpstr>Bloom’s Taxonomy Revised</vt:lpstr>
      <vt:lpstr>Bloom’s Taxonomy Revised</vt:lpstr>
      <vt:lpstr>Slide 9</vt:lpstr>
      <vt:lpstr>Thought Process Research</vt:lpstr>
      <vt:lpstr>Early Childhood Research</vt:lpstr>
      <vt:lpstr>Mastery Learning</vt:lpstr>
      <vt:lpstr>Other Research</vt:lpstr>
      <vt:lpstr>Gifted/Talented Research</vt:lpstr>
      <vt:lpstr>Slide 15</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Benjamin S. Bloom</dc:title>
  <dc:creator>Jolene Barron</dc:creator>
  <cp:lastModifiedBy>SASD USER</cp:lastModifiedBy>
  <cp:revision>20</cp:revision>
  <dcterms:created xsi:type="dcterms:W3CDTF">2009-09-28T22:08:32Z</dcterms:created>
  <dcterms:modified xsi:type="dcterms:W3CDTF">2010-01-22T12:48:26Z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TC102885661033</vt:lpwstr>
  </property>
</Properties>
</file>