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334F87E-1B94-4BA3-80D8-EC9C4369A5F6}" type="datetimeFigureOut">
              <a:rPr lang="en-US" smtClean="0"/>
              <a:pPr/>
              <a:t>1/28/2010</a:t>
            </a:fld>
            <a:endParaRPr lang="en-US"/>
          </a:p>
        </p:txBody>
      </p:sp>
      <p:sp>
        <p:nvSpPr>
          <p:cNvPr id="16" name="Slide Number Placeholder 15"/>
          <p:cNvSpPr>
            <a:spLocks noGrp="1"/>
          </p:cNvSpPr>
          <p:nvPr>
            <p:ph type="sldNum" sz="quarter" idx="11"/>
          </p:nvPr>
        </p:nvSpPr>
        <p:spPr/>
        <p:txBody>
          <a:bodyPr/>
          <a:lstStyle/>
          <a:p>
            <a:fld id="{5EE08193-14B4-4498-A9E4-82A6EBC0E25A}"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34F87E-1B94-4BA3-80D8-EC9C4369A5F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08193-14B4-4498-A9E4-82A6EBC0E25A}" type="slidenum">
              <a:rPr lang="en-US" smtClean="0"/>
              <a:pPr/>
              <a:t>‹#›</a:t>
            </a:fld>
            <a:endParaRPr lang="en-US"/>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34F87E-1B94-4BA3-80D8-EC9C4369A5F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08193-14B4-4498-A9E4-82A6EBC0E25A}" type="slidenum">
              <a:rPr lang="en-US" smtClean="0"/>
              <a:pPr/>
              <a:t>‹#›</a:t>
            </a:fld>
            <a:endParaRPr lang="en-US"/>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334F87E-1B94-4BA3-80D8-EC9C4369A5F6}" type="datetimeFigureOut">
              <a:rPr lang="en-US" smtClean="0"/>
              <a:pPr/>
              <a:t>1/28/2010</a:t>
            </a:fld>
            <a:endParaRPr lang="en-US"/>
          </a:p>
        </p:txBody>
      </p:sp>
      <p:sp>
        <p:nvSpPr>
          <p:cNvPr id="15" name="Slide Number Placeholder 14"/>
          <p:cNvSpPr>
            <a:spLocks noGrp="1"/>
          </p:cNvSpPr>
          <p:nvPr>
            <p:ph type="sldNum" sz="quarter" idx="15"/>
          </p:nvPr>
        </p:nvSpPr>
        <p:spPr/>
        <p:txBody>
          <a:bodyPr/>
          <a:lstStyle>
            <a:lvl1pPr algn="ctr">
              <a:defRPr/>
            </a:lvl1pPr>
          </a:lstStyle>
          <a:p>
            <a:fld id="{5EE08193-14B4-4498-A9E4-82A6EBC0E25A}"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334F87E-1B94-4BA3-80D8-EC9C4369A5F6}"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08193-14B4-4498-A9E4-82A6EBC0E25A}"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334F87E-1B94-4BA3-80D8-EC9C4369A5F6}"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08193-14B4-4498-A9E4-82A6EBC0E25A}"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5EE08193-14B4-4498-A9E4-82A6EBC0E25A}"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F334F87E-1B94-4BA3-80D8-EC9C4369A5F6}" type="datetimeFigureOut">
              <a:rPr lang="en-US" smtClean="0"/>
              <a:pPr/>
              <a:t>1/28/2010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334F87E-1B94-4BA3-80D8-EC9C4369A5F6}"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08193-14B4-4498-A9E4-82A6EBC0E25A}"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4F87E-1B94-4BA3-80D8-EC9C4369A5F6}"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E08193-14B4-4498-A9E4-82A6EBC0E25A}" type="slidenum">
              <a:rPr lang="en-US" smtClean="0"/>
              <a:pPr/>
              <a:t>‹#›</a:t>
            </a:fld>
            <a:endParaRPr lang="en-US"/>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334F87E-1B94-4BA3-80D8-EC9C4369A5F6}" type="datetimeFigureOut">
              <a:rPr lang="en-US" smtClean="0"/>
              <a:pPr/>
              <a:t>1/28/2010</a:t>
            </a:fld>
            <a:endParaRPr lang="en-US"/>
          </a:p>
        </p:txBody>
      </p:sp>
      <p:sp>
        <p:nvSpPr>
          <p:cNvPr id="9" name="Slide Number Placeholder 8"/>
          <p:cNvSpPr>
            <a:spLocks noGrp="1"/>
          </p:cNvSpPr>
          <p:nvPr>
            <p:ph type="sldNum" sz="quarter" idx="15"/>
          </p:nvPr>
        </p:nvSpPr>
        <p:spPr/>
        <p:txBody>
          <a:bodyPr/>
          <a:lstStyle/>
          <a:p>
            <a:fld id="{5EE08193-14B4-4498-A9E4-82A6EBC0E25A}"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334F87E-1B94-4BA3-80D8-EC9C4369A5F6}" type="datetimeFigureOut">
              <a:rPr lang="en-US" smtClean="0"/>
              <a:pPr/>
              <a:t>1/28/2010</a:t>
            </a:fld>
            <a:endParaRPr lang="en-US"/>
          </a:p>
        </p:txBody>
      </p:sp>
      <p:sp>
        <p:nvSpPr>
          <p:cNvPr id="9" name="Slide Number Placeholder 8"/>
          <p:cNvSpPr>
            <a:spLocks noGrp="1"/>
          </p:cNvSpPr>
          <p:nvPr>
            <p:ph type="sldNum" sz="quarter" idx="11"/>
          </p:nvPr>
        </p:nvSpPr>
        <p:spPr/>
        <p:txBody>
          <a:bodyPr/>
          <a:lstStyle/>
          <a:p>
            <a:fld id="{5EE08193-14B4-4498-A9E4-82A6EBC0E25A}"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334F87E-1B94-4BA3-80D8-EC9C4369A5F6}" type="datetimeFigureOut">
              <a:rPr lang="en-US" smtClean="0"/>
              <a:pPr/>
              <a:t>1/28/2010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EE08193-14B4-4498-A9E4-82A6EBC0E25A}"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ultblender.files.wordpress.com/2008/07/bfskinner.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ebspace.ship.edu/cgboer/skinner.html" TargetMode="External"/><Relationship Id="rId2" Type="http://schemas.openxmlformats.org/officeDocument/2006/relationships/hyperlink" Target="http://tip.psychology.org/skinner.html" TargetMode="External"/><Relationship Id="rId1" Type="http://schemas.openxmlformats.org/officeDocument/2006/relationships/slideLayout" Target="../slideLayouts/slideLayout2.xml"/><Relationship Id="rId4" Type="http://schemas.openxmlformats.org/officeDocument/2006/relationships/hyperlink" Target="http://en.wikipedia.org/wiki/Walden_Tw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eblogs.baltimoresun.com/business/consuminginterests/blog/education.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debateitout.com/wp-content/uploads/2009/08/child-behavior.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maxweber.hunter.cuny.edu/pub/eres/EDSPC715_MCINTYRE/sbWinner.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10000"/>
          </a:bodyPr>
          <a:lstStyle/>
          <a:p>
            <a:r>
              <a:rPr lang="en-US" dirty="0" smtClean="0"/>
              <a:t>By: Sarah Landsiedel</a:t>
            </a:r>
          </a:p>
          <a:p>
            <a:r>
              <a:rPr lang="en-US" dirty="0" smtClean="0"/>
              <a:t>ED-530 – Utilizing Technologies to Improve Learning</a:t>
            </a:r>
          </a:p>
          <a:p>
            <a:r>
              <a:rPr lang="en-US" dirty="0" smtClean="0"/>
              <a:t>Dr. Richard Clark</a:t>
            </a:r>
            <a:endParaRPr lang="en-US" dirty="0"/>
          </a:p>
        </p:txBody>
      </p:sp>
      <p:sp>
        <p:nvSpPr>
          <p:cNvPr id="2" name="Title 1"/>
          <p:cNvSpPr>
            <a:spLocks noGrp="1"/>
          </p:cNvSpPr>
          <p:nvPr>
            <p:ph type="ctrTitle"/>
          </p:nvPr>
        </p:nvSpPr>
        <p:spPr/>
        <p:txBody>
          <a:bodyPr/>
          <a:lstStyle/>
          <a:p>
            <a:r>
              <a:rPr lang="en-US" dirty="0" smtClean="0"/>
              <a:t>B. F. Skinner</a:t>
            </a:r>
            <a:endParaRPr lang="en-US" dirty="0"/>
          </a:p>
        </p:txBody>
      </p:sp>
      <p:pic>
        <p:nvPicPr>
          <p:cNvPr id="22530" name="Picture 2" descr="See full size image">
            <a:hlinkClick r:id="rId2"/>
          </p:cNvPr>
          <p:cNvPicPr>
            <a:picLocks noChangeAspect="1" noChangeArrowheads="1"/>
          </p:cNvPicPr>
          <p:nvPr/>
        </p:nvPicPr>
        <p:blipFill>
          <a:blip r:embed="rId3" cstate="print"/>
          <a:srcRect/>
          <a:stretch>
            <a:fillRect/>
          </a:stretch>
        </p:blipFill>
        <p:spPr bwMode="auto">
          <a:xfrm>
            <a:off x="6858000" y="838200"/>
            <a:ext cx="1371600" cy="1934938"/>
          </a:xfrm>
          <a:prstGeom prst="rect">
            <a:avLst/>
          </a:prstGeom>
          <a:noFill/>
        </p:spPr>
      </p:pic>
    </p:spTree>
  </p:cSld>
  <p:clrMapOvr>
    <a:masterClrMapping/>
  </p:clrMapOvr>
  <p:transition spd="med">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http://tip.psychology.org/skinner.html</a:t>
            </a:r>
            <a:endParaRPr lang="en-US" dirty="0" smtClean="0"/>
          </a:p>
          <a:p>
            <a:endParaRPr lang="en-US" dirty="0" smtClean="0"/>
          </a:p>
          <a:p>
            <a:r>
              <a:rPr lang="en-US" dirty="0" smtClean="0">
                <a:hlinkClick r:id="rId3"/>
              </a:rPr>
              <a:t>http://webspace.ship.edu/cgboer/skinner.html</a:t>
            </a:r>
            <a:endParaRPr lang="en-US" dirty="0" smtClean="0"/>
          </a:p>
          <a:p>
            <a:endParaRPr lang="en-US" dirty="0" smtClean="0"/>
          </a:p>
          <a:p>
            <a:r>
              <a:rPr lang="en-US" dirty="0" smtClean="0">
                <a:hlinkClick r:id="rId4"/>
              </a:rPr>
              <a:t>http://en.wikipedia.org/wiki/Walden_Two</a:t>
            </a:r>
            <a:endParaRPr lang="en-US" dirty="0" smtClean="0"/>
          </a:p>
          <a:p>
            <a:endParaRPr lang="en-US" dirty="0" smtClean="0"/>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Resources</a:t>
            </a:r>
            <a:endParaRPr lang="en-US"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Burrhus Frederic Skinner, aka as B.F. Skinner, was born on March 20, 1094 in Susquehanna, Pennsylvania. </a:t>
            </a:r>
          </a:p>
          <a:p>
            <a:r>
              <a:rPr lang="en-US" dirty="0" smtClean="0"/>
              <a:t>His father was a lawyer and his mother was a strong and intelligent housewife. </a:t>
            </a:r>
          </a:p>
          <a:p>
            <a:r>
              <a:rPr lang="en-US" dirty="0" smtClean="0"/>
              <a:t>Skinner enjoyed the outdoors and building things. </a:t>
            </a:r>
          </a:p>
          <a:p>
            <a:r>
              <a:rPr lang="en-US" dirty="0" smtClean="0"/>
              <a:t>As a child, Skinner endured a family tragedy, his younger brother died at the age of 16 from a cerebral aneurysm.  </a:t>
            </a:r>
            <a:endParaRPr lang="en-US" dirty="0"/>
          </a:p>
        </p:txBody>
      </p:sp>
      <p:sp>
        <p:nvSpPr>
          <p:cNvPr id="2" name="Title 1"/>
          <p:cNvSpPr>
            <a:spLocks noGrp="1"/>
          </p:cNvSpPr>
          <p:nvPr>
            <p:ph type="title"/>
          </p:nvPr>
        </p:nvSpPr>
        <p:spPr/>
        <p:txBody>
          <a:bodyPr/>
          <a:lstStyle/>
          <a:p>
            <a:r>
              <a:rPr lang="en-US" dirty="0" smtClean="0"/>
              <a:t>Biography</a:t>
            </a:r>
            <a:endParaRPr lang="en-US" dirty="0"/>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B.F. received his BA in English from Hamilton College in upstate New York.</a:t>
            </a:r>
          </a:p>
          <a:p>
            <a:pPr lvl="1"/>
            <a:r>
              <a:rPr lang="en-US" dirty="0" smtClean="0"/>
              <a:t>He was a member of the school paper and wrote articles about the school and faculty. </a:t>
            </a:r>
          </a:p>
          <a:p>
            <a:r>
              <a:rPr lang="en-US" dirty="0" smtClean="0"/>
              <a:t>After he received his BA, he enrolled in Harvard University. He received his Masters in psychology in 1930 and his doctorate in 1931, and remained at Harvard until 1936 to complete some research. </a:t>
            </a:r>
          </a:p>
        </p:txBody>
      </p:sp>
      <p:sp>
        <p:nvSpPr>
          <p:cNvPr id="2" name="Title 1"/>
          <p:cNvSpPr>
            <a:spLocks noGrp="1"/>
          </p:cNvSpPr>
          <p:nvPr>
            <p:ph type="title"/>
          </p:nvPr>
        </p:nvSpPr>
        <p:spPr/>
        <p:txBody>
          <a:bodyPr/>
          <a:lstStyle/>
          <a:p>
            <a:r>
              <a:rPr lang="en-US" dirty="0" smtClean="0"/>
              <a:t>Education</a:t>
            </a:r>
            <a:endParaRPr lang="en-US" dirty="0"/>
          </a:p>
        </p:txBody>
      </p:sp>
      <p:pic>
        <p:nvPicPr>
          <p:cNvPr id="20482" name="Picture 2" descr="See full size image">
            <a:hlinkClick r:id="rId2"/>
          </p:cNvPr>
          <p:cNvPicPr>
            <a:picLocks noChangeAspect="1" noChangeArrowheads="1"/>
          </p:cNvPicPr>
          <p:nvPr/>
        </p:nvPicPr>
        <p:blipFill>
          <a:blip r:embed="rId3" cstate="print"/>
          <a:srcRect/>
          <a:stretch>
            <a:fillRect/>
          </a:stretch>
        </p:blipFill>
        <p:spPr bwMode="auto">
          <a:xfrm>
            <a:off x="6553200" y="533400"/>
            <a:ext cx="1143000" cy="762000"/>
          </a:xfrm>
          <a:prstGeom prst="rect">
            <a:avLst/>
          </a:prstGeom>
          <a:noFill/>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After leaving Harvard, he moved to Minneapolis to teach at the University of Minnesota. </a:t>
            </a:r>
            <a:endParaRPr lang="en-US" dirty="0"/>
          </a:p>
          <a:p>
            <a:r>
              <a:rPr lang="en-US" dirty="0" smtClean="0"/>
              <a:t>While at the University of Minnesota, he married Yvonne Blue. Together they had two daughters</a:t>
            </a:r>
          </a:p>
          <a:p>
            <a:r>
              <a:rPr lang="en-US" dirty="0" smtClean="0"/>
              <a:t>His youngest daughter, became famous because she was first to sleep in Skinner’s invention of the air crib.</a:t>
            </a:r>
          </a:p>
          <a:p>
            <a:pPr lvl="1"/>
            <a:r>
              <a:rPr lang="en-US" dirty="0" smtClean="0"/>
              <a:t>The air crib was a combination of crib and playpen with glass sides and air conditioning. It looked similar to a baby aquarium.</a:t>
            </a:r>
            <a:endParaRPr lang="en-US" dirty="0"/>
          </a:p>
        </p:txBody>
      </p:sp>
      <p:sp>
        <p:nvSpPr>
          <p:cNvPr id="2" name="Title 1"/>
          <p:cNvSpPr>
            <a:spLocks noGrp="1"/>
          </p:cNvSpPr>
          <p:nvPr>
            <p:ph type="title"/>
          </p:nvPr>
        </p:nvSpPr>
        <p:spPr/>
        <p:txBody>
          <a:bodyPr/>
          <a:lstStyle/>
          <a:p>
            <a:r>
              <a:rPr lang="en-US" dirty="0" smtClean="0"/>
              <a:t>Goals and Accomplishments</a:t>
            </a:r>
            <a:endParaRPr lang="en-US"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In 1945, he was the chairman of the psychology department at Indiana University.</a:t>
            </a:r>
          </a:p>
          <a:p>
            <a:r>
              <a:rPr lang="en-US" dirty="0" smtClean="0"/>
              <a:t>In 1948, he was invited to come to back to Harvard where he remained until the rend of his life. </a:t>
            </a:r>
          </a:p>
          <a:p>
            <a:r>
              <a:rPr lang="en-US" dirty="0" smtClean="0"/>
              <a:t>He was very actively involved and wrote several books and did a great deal of research. He was known as one of the best psychology writers, for his book: </a:t>
            </a:r>
            <a:r>
              <a:rPr lang="en-US" i="1" dirty="0" smtClean="0"/>
              <a:t>Walden II.</a:t>
            </a:r>
          </a:p>
          <a:p>
            <a:r>
              <a:rPr lang="en-US" dirty="0" smtClean="0"/>
              <a:t>Skinner passed away in 1990 after a battle with leukemia and he was the most celebrated psychologist since Sigmund Freud.</a:t>
            </a:r>
            <a:endParaRPr lang="en-US" dirty="0"/>
          </a:p>
        </p:txBody>
      </p:sp>
      <p:sp>
        <p:nvSpPr>
          <p:cNvPr id="2" name="Title 1"/>
          <p:cNvSpPr>
            <a:spLocks noGrp="1"/>
          </p:cNvSpPr>
          <p:nvPr>
            <p:ph type="title"/>
          </p:nvPr>
        </p:nvSpPr>
        <p:spPr/>
        <p:txBody>
          <a:bodyPr>
            <a:normAutofit/>
          </a:bodyPr>
          <a:lstStyle/>
          <a:p>
            <a:r>
              <a:rPr lang="en-US" dirty="0" smtClean="0"/>
              <a:t>Goals and Accomplishments Cont.</a:t>
            </a:r>
            <a:endParaRPr lang="en-US"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Skinner’s entire belief system is based on operant conditioning. He believes that the organism is bouncing around in the world, doing what it does. </a:t>
            </a:r>
          </a:p>
          <a:p>
            <a:r>
              <a:rPr lang="en-US" dirty="0" smtClean="0"/>
              <a:t>During the operating the organism encounters a special kind of stimulus, known as a reinforcer. </a:t>
            </a:r>
          </a:p>
          <a:p>
            <a:r>
              <a:rPr lang="en-US" dirty="0" smtClean="0"/>
              <a:t>The reinforcer has the opportunity to increase the behavior that is occurring.</a:t>
            </a:r>
          </a:p>
          <a:p>
            <a:r>
              <a:rPr lang="en-US" dirty="0" smtClean="0"/>
              <a:t>The behavior is always followed by a consequence. </a:t>
            </a:r>
            <a:endParaRPr lang="en-US" dirty="0"/>
          </a:p>
        </p:txBody>
      </p:sp>
      <p:sp>
        <p:nvSpPr>
          <p:cNvPr id="2" name="Title 1"/>
          <p:cNvSpPr>
            <a:spLocks noGrp="1"/>
          </p:cNvSpPr>
          <p:nvPr>
            <p:ph type="title"/>
          </p:nvPr>
        </p:nvSpPr>
        <p:spPr/>
        <p:txBody>
          <a:bodyPr/>
          <a:lstStyle/>
          <a:p>
            <a:r>
              <a:rPr lang="en-US" dirty="0" smtClean="0"/>
              <a:t>Theory</a:t>
            </a:r>
            <a:endParaRPr lang="en-US" dirty="0"/>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Skinner’s theory is based upon the idea that learning a function is based on an overt behavior. </a:t>
            </a:r>
          </a:p>
          <a:p>
            <a:r>
              <a:rPr lang="en-US" dirty="0" smtClean="0"/>
              <a:t>Changes in the behavior can result in an individual’s response to an event. </a:t>
            </a:r>
          </a:p>
          <a:p>
            <a:r>
              <a:rPr lang="en-US" dirty="0" smtClean="0"/>
              <a:t>After the response is given, it produces a consequence.</a:t>
            </a:r>
          </a:p>
          <a:p>
            <a:r>
              <a:rPr lang="en-US" dirty="0" smtClean="0"/>
              <a:t>Skinner developed several schedules of reinforcement that were used in his theories.  </a:t>
            </a:r>
            <a:endParaRPr lang="en-US" dirty="0"/>
          </a:p>
        </p:txBody>
      </p:sp>
      <p:sp>
        <p:nvSpPr>
          <p:cNvPr id="2" name="Title 1"/>
          <p:cNvSpPr>
            <a:spLocks noGrp="1"/>
          </p:cNvSpPr>
          <p:nvPr>
            <p:ph type="title"/>
          </p:nvPr>
        </p:nvSpPr>
        <p:spPr/>
        <p:txBody>
          <a:bodyPr/>
          <a:lstStyle/>
          <a:p>
            <a:r>
              <a:rPr lang="en-US" dirty="0" smtClean="0"/>
              <a:t>Theory Cont.</a:t>
            </a:r>
            <a:endParaRPr lang="en-US" dirty="0"/>
          </a:p>
        </p:txBody>
      </p:sp>
      <p:pic>
        <p:nvPicPr>
          <p:cNvPr id="16386" name="Picture 2" descr="See full size image">
            <a:hlinkClick r:id="rId2"/>
          </p:cNvPr>
          <p:cNvPicPr>
            <a:picLocks noChangeAspect="1" noChangeArrowheads="1"/>
          </p:cNvPicPr>
          <p:nvPr/>
        </p:nvPicPr>
        <p:blipFill>
          <a:blip r:embed="rId3" cstate="print"/>
          <a:srcRect/>
          <a:stretch>
            <a:fillRect/>
          </a:stretch>
        </p:blipFill>
        <p:spPr bwMode="auto">
          <a:xfrm>
            <a:off x="6172200" y="4267200"/>
            <a:ext cx="1704975" cy="1818640"/>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Reinforcement is the key to this theory. A reinforcer is anything that strengthens a desired behavior. </a:t>
            </a:r>
          </a:p>
          <a:p>
            <a:r>
              <a:rPr lang="en-US" dirty="0" smtClean="0"/>
              <a:t>Reinforcement can be both positive and negative.</a:t>
            </a:r>
          </a:p>
          <a:p>
            <a:pPr lvl="1"/>
            <a:r>
              <a:rPr lang="en-US" dirty="0" smtClean="0"/>
              <a:t>Positive reinforcement is a verbal praise, a good grade or satisfaction. </a:t>
            </a:r>
          </a:p>
          <a:p>
            <a:pPr lvl="1"/>
            <a:r>
              <a:rPr lang="en-US" dirty="0" smtClean="0"/>
              <a:t>Negative reinforcement strengths a behavior because a negative condition is stopped or avoided as a consequence of the behavior. </a:t>
            </a:r>
          </a:p>
        </p:txBody>
      </p:sp>
      <p:sp>
        <p:nvSpPr>
          <p:cNvPr id="2" name="Title 1"/>
          <p:cNvSpPr>
            <a:spLocks noGrp="1"/>
          </p:cNvSpPr>
          <p:nvPr>
            <p:ph type="title"/>
          </p:nvPr>
        </p:nvSpPr>
        <p:spPr/>
        <p:txBody>
          <a:bodyPr/>
          <a:lstStyle/>
          <a:p>
            <a:r>
              <a:rPr lang="en-US" dirty="0" smtClean="0"/>
              <a:t>Theory Cont.</a:t>
            </a:r>
            <a:endParaRPr lang="en-US" dirty="0"/>
          </a:p>
        </p:txBody>
      </p:sp>
      <p:pic>
        <p:nvPicPr>
          <p:cNvPr id="15362" name="Picture 2" descr="See full size image">
            <a:hlinkClick r:id="rId2"/>
          </p:cNvPr>
          <p:cNvPicPr>
            <a:picLocks noChangeAspect="1" noChangeArrowheads="1"/>
          </p:cNvPicPr>
          <p:nvPr/>
        </p:nvPicPr>
        <p:blipFill>
          <a:blip r:embed="rId3" cstate="print"/>
          <a:srcRect/>
          <a:stretch>
            <a:fillRect/>
          </a:stretch>
        </p:blipFill>
        <p:spPr bwMode="auto">
          <a:xfrm>
            <a:off x="6019800" y="4343400"/>
            <a:ext cx="1962150" cy="2012461"/>
          </a:xfrm>
          <a:prstGeom prst="rect">
            <a:avLst/>
          </a:prstGeom>
          <a:noFill/>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Skinner influenced education as well as psychology. </a:t>
            </a:r>
            <a:endParaRPr lang="en-US" dirty="0" smtClean="0"/>
          </a:p>
          <a:p>
            <a:r>
              <a:rPr lang="en-US" dirty="0" smtClean="0"/>
              <a:t>He </a:t>
            </a:r>
            <a:r>
              <a:rPr lang="en-US" dirty="0" smtClean="0"/>
              <a:t>was quoted as saying "Teachers must learn how to teach ... they need only to be taught more effective ways of teaching." </a:t>
            </a:r>
            <a:endParaRPr lang="en-US" dirty="0" smtClean="0"/>
          </a:p>
          <a:p>
            <a:r>
              <a:rPr lang="en-US" dirty="0" smtClean="0"/>
              <a:t>Skinner </a:t>
            </a:r>
            <a:r>
              <a:rPr lang="en-US" dirty="0" smtClean="0"/>
              <a:t>asserted that positive reinforcement is more effective at changing and establishing behavior than </a:t>
            </a:r>
            <a:r>
              <a:rPr lang="en-US" dirty="0" smtClean="0"/>
              <a:t>punishment.</a:t>
            </a:r>
          </a:p>
          <a:p>
            <a:r>
              <a:rPr lang="en-US" dirty="0" smtClean="0"/>
              <a:t>Skinner </a:t>
            </a:r>
            <a:r>
              <a:rPr lang="en-US" dirty="0" smtClean="0"/>
              <a:t>also suggests that the main thing people learn from being punished is how to avoid punishment.</a:t>
            </a:r>
            <a:endParaRPr lang="en-US" dirty="0" smtClean="0"/>
          </a:p>
          <a:p>
            <a:endParaRPr lang="en-US" dirty="0"/>
          </a:p>
        </p:txBody>
      </p:sp>
      <p:sp>
        <p:nvSpPr>
          <p:cNvPr id="3" name="Title 2"/>
          <p:cNvSpPr>
            <a:spLocks noGrp="1"/>
          </p:cNvSpPr>
          <p:nvPr>
            <p:ph type="title"/>
          </p:nvPr>
        </p:nvSpPr>
        <p:spPr/>
        <p:txBody>
          <a:bodyPr/>
          <a:lstStyle/>
          <a:p>
            <a:r>
              <a:rPr lang="en-US" dirty="0" smtClean="0"/>
              <a:t>Influence on Education</a:t>
            </a:r>
            <a:endParaRPr lang="en-US"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77</TotalTime>
  <Words>560</Words>
  <Application>Microsoft Office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B. F. Skinner</vt:lpstr>
      <vt:lpstr>Biography</vt:lpstr>
      <vt:lpstr>Education</vt:lpstr>
      <vt:lpstr>Goals and Accomplishments</vt:lpstr>
      <vt:lpstr>Goals and Accomplishments Cont.</vt:lpstr>
      <vt:lpstr>Theory</vt:lpstr>
      <vt:lpstr>Theory Cont.</vt:lpstr>
      <vt:lpstr>Theory Cont.</vt:lpstr>
      <vt:lpstr>Influence on Education</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F. Skinner</dc:title>
  <dc:creator>slandsiedel</dc:creator>
  <cp:lastModifiedBy>slandsiedel</cp:lastModifiedBy>
  <cp:revision>10</cp:revision>
  <dcterms:created xsi:type="dcterms:W3CDTF">2010-01-27T14:08:20Z</dcterms:created>
  <dcterms:modified xsi:type="dcterms:W3CDTF">2010-01-28T13:13:04Z</dcterms:modified>
</cp:coreProperties>
</file>