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642630E-A12B-41FD-94F1-3B7F85E628ED}" type="datetimeFigureOut">
              <a:rPr lang="en-US" smtClean="0"/>
              <a:pPr/>
              <a:t>1/31/2010</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CD3F48A-10CE-4FEC-918A-85636BDFA6A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42630E-A12B-41FD-94F1-3B7F85E628ED}" type="datetimeFigureOut">
              <a:rPr lang="en-US" smtClean="0"/>
              <a:pPr/>
              <a:t>1/31/2010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D3F48A-10CE-4FEC-918A-85636BDFA6A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42630E-A12B-41FD-94F1-3B7F85E628ED}" type="datetimeFigureOut">
              <a:rPr lang="en-US" smtClean="0"/>
              <a:pPr/>
              <a:t>1/31/2010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D3F48A-10CE-4FEC-918A-85636BDFA6A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642630E-A12B-41FD-94F1-3B7F85E628ED}" type="datetimeFigureOut">
              <a:rPr lang="en-US" smtClean="0"/>
              <a:pPr/>
              <a:t>1/31/2010</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3CD3F48A-10CE-4FEC-918A-85636BDFA6A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7642630E-A12B-41FD-94F1-3B7F85E628ED}" type="datetimeFigureOut">
              <a:rPr lang="en-US" smtClean="0"/>
              <a:pPr/>
              <a:t>1/31/2010</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3CD3F48A-10CE-4FEC-918A-85636BDFA6AE}"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642630E-A12B-41FD-94F1-3B7F85E628ED}" type="datetimeFigureOut">
              <a:rPr lang="en-US" smtClean="0"/>
              <a:pPr/>
              <a:t>1/31/2010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3CD3F48A-10CE-4FEC-918A-85636BDFA6A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642630E-A12B-41FD-94F1-3B7F85E628ED}" type="datetimeFigureOut">
              <a:rPr lang="en-US" smtClean="0"/>
              <a:pPr/>
              <a:t>1/31/2010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CD3F48A-10CE-4FEC-918A-85636BDFA6A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42630E-A12B-41FD-94F1-3B7F85E628ED}" type="datetimeFigureOut">
              <a:rPr lang="en-US" smtClean="0"/>
              <a:pPr/>
              <a:t>1/31/2010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D3F48A-10CE-4FEC-918A-85636BDFA6A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642630E-A12B-41FD-94F1-3B7F85E628ED}" type="datetimeFigureOut">
              <a:rPr lang="en-US" smtClean="0"/>
              <a:pPr/>
              <a:t>1/31/2010</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3CD3F48A-10CE-4FEC-918A-85636BDFA6A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642630E-A12B-41FD-94F1-3B7F85E628ED}" type="datetimeFigureOut">
              <a:rPr lang="en-US" smtClean="0"/>
              <a:pPr/>
              <a:t>1/31/2010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CD3F48A-10CE-4FEC-918A-85636BDFA6A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642630E-A12B-41FD-94F1-3B7F85E628ED}" type="datetimeFigureOut">
              <a:rPr lang="en-US" smtClean="0"/>
              <a:pPr/>
              <a:t>1/31/2010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CD3F48A-10CE-4FEC-918A-85636BDFA6A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642630E-A12B-41FD-94F1-3B7F85E628ED}" type="datetimeFigureOut">
              <a:rPr lang="en-US" smtClean="0"/>
              <a:pPr/>
              <a:t>1/31/2010</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CD3F48A-10CE-4FEC-918A-85636BDFA6A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routledge.com/books/Educating-the-Right-Way-isbn9780415952729" TargetMode="Externa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hyperlink" Target="http://www.routledge.com/books/The-State-and-the-Politics-of-Knowledge-isbn97804159351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imgres?imgurl=http://www.considertheevidence.com/sitebuildercontent/sitebuilderpictures/thinking_man2.gif&amp;imgrefurl=http://www.considertheevidence.com/&amp;usg=__fGNJ28ezckM3Nv3Eyplh8Lm7l94=&amp;h=427&amp;w=343&amp;sz=29&amp;hl=en&amp;start=11&amp;um=1&amp;tbnid=awEfmWISOQcujM:&amp;tbnh=126&amp;tbnw=101&amp;prev=/images?q=The+thinking+man&amp;hl=en&amp;sa=N&amp;um=1"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362200" y="1143000"/>
            <a:ext cx="6086475" cy="1016000"/>
          </a:xfrm>
          <a:prstGeom prst="rect">
            <a:avLst/>
          </a:prstGeom>
          <a:noFill/>
          <a:ln w="9525">
            <a:noFill/>
            <a:miter lim="800000"/>
            <a:headEnd/>
            <a:tailEnd/>
          </a:ln>
          <a:effectLst/>
        </p:spPr>
        <p:txBody>
          <a:bodyPr wrap="none">
            <a:spAutoFit/>
          </a:bodyPr>
          <a:lstStyle/>
          <a:p>
            <a:pPr>
              <a:defRPr/>
            </a:pPr>
            <a:r>
              <a:rPr lang="fr-CA" sz="6000" dirty="0">
                <a:solidFill>
                  <a:schemeClr val="accent1"/>
                </a:solidFill>
                <a:effectLst>
                  <a:outerShdw blurRad="38100" dist="38100" dir="2700000" algn="tl">
                    <a:srgbClr val="FFFFFF"/>
                  </a:outerShdw>
                </a:effectLst>
              </a:rPr>
              <a:t>Michael W. Apple</a:t>
            </a:r>
            <a:endParaRPr lang="fr-FR" sz="6000" dirty="0">
              <a:solidFill>
                <a:schemeClr val="accent1"/>
              </a:solidFill>
              <a:effectLst>
                <a:outerShdw blurRad="38100" dist="38100" dir="2700000" algn="tl">
                  <a:srgbClr val="FFFFFF"/>
                </a:outerShdw>
              </a:effectLst>
            </a:endParaRPr>
          </a:p>
        </p:txBody>
      </p:sp>
      <p:pic>
        <p:nvPicPr>
          <p:cNvPr id="5" name="Picture 5" descr="http://cockingasnook.files.wordpress.com/2008/02/michael-apple.jpeg"/>
          <p:cNvPicPr>
            <a:picLocks noChangeAspect="1" noChangeArrowheads="1"/>
          </p:cNvPicPr>
          <p:nvPr/>
        </p:nvPicPr>
        <p:blipFill>
          <a:blip r:embed="rId2" cstate="print"/>
          <a:srcRect/>
          <a:stretch>
            <a:fillRect/>
          </a:stretch>
        </p:blipFill>
        <p:spPr bwMode="auto">
          <a:xfrm>
            <a:off x="457200" y="2819400"/>
            <a:ext cx="3714750" cy="2465388"/>
          </a:xfrm>
          <a:prstGeom prst="rect">
            <a:avLst/>
          </a:prstGeom>
          <a:noFill/>
          <a:ln w="9525">
            <a:noFill/>
            <a:miter lim="800000"/>
            <a:headEnd/>
            <a:tailEnd/>
          </a:ln>
        </p:spPr>
      </p:pic>
      <p:sp>
        <p:nvSpPr>
          <p:cNvPr id="6" name="Text Box 5"/>
          <p:cNvSpPr txBox="1">
            <a:spLocks noChangeArrowheads="1"/>
          </p:cNvSpPr>
          <p:nvPr/>
        </p:nvSpPr>
        <p:spPr bwMode="auto">
          <a:xfrm>
            <a:off x="4572000" y="2438400"/>
            <a:ext cx="4161717" cy="2308324"/>
          </a:xfrm>
          <a:prstGeom prst="rect">
            <a:avLst/>
          </a:prstGeom>
          <a:noFill/>
          <a:ln w="9525">
            <a:noFill/>
            <a:miter lim="800000"/>
            <a:headEnd/>
            <a:tailEnd/>
          </a:ln>
        </p:spPr>
        <p:txBody>
          <a:bodyPr wrap="none">
            <a:spAutoFit/>
          </a:bodyPr>
          <a:lstStyle/>
          <a:p>
            <a:r>
              <a:rPr lang="fr-CA" sz="3200" dirty="0" smtClean="0"/>
              <a:t>Educational Theorist</a:t>
            </a:r>
          </a:p>
          <a:p>
            <a:endParaRPr lang="fr-CA" sz="3200" dirty="0" smtClean="0"/>
          </a:p>
          <a:p>
            <a:endParaRPr lang="fr-CA" sz="3200" dirty="0" smtClean="0"/>
          </a:p>
          <a:p>
            <a:pPr algn="ctr"/>
            <a:r>
              <a:rPr lang="fr-CA" sz="2400" dirty="0" smtClean="0"/>
              <a:t>By:</a:t>
            </a:r>
          </a:p>
          <a:p>
            <a:pPr algn="ctr"/>
            <a:r>
              <a:rPr lang="fr-CA" sz="2400" dirty="0" smtClean="0"/>
              <a:t>Eric Ruppert</a:t>
            </a:r>
            <a:endParaRPr lang="fr-FR" sz="2400" dirty="0"/>
          </a:p>
        </p:txBody>
      </p:sp>
      <p:sp>
        <p:nvSpPr>
          <p:cNvPr id="8" name="TextBox 7"/>
          <p:cNvSpPr txBox="1"/>
          <p:nvPr/>
        </p:nvSpPr>
        <p:spPr>
          <a:xfrm>
            <a:off x="0" y="6324600"/>
            <a:ext cx="9144000" cy="353943"/>
          </a:xfrm>
          <a:prstGeom prst="rect">
            <a:avLst/>
          </a:prstGeom>
          <a:noFill/>
        </p:spPr>
        <p:txBody>
          <a:bodyPr wrap="square" rtlCol="0">
            <a:spAutoFit/>
          </a:bodyPr>
          <a:lstStyle/>
          <a:p>
            <a:r>
              <a:rPr lang="en-US" sz="1700" dirty="0" smtClean="0"/>
              <a:t>Image from: </a:t>
            </a:r>
            <a:r>
              <a:rPr lang="en-US" sz="1700" dirty="0" smtClean="0">
                <a:solidFill>
                  <a:srgbClr val="FFC000"/>
                </a:solidFill>
              </a:rPr>
              <a:t>http</a:t>
            </a:r>
            <a:r>
              <a:rPr lang="en-US" sz="1700" dirty="0" smtClean="0">
                <a:solidFill>
                  <a:srgbClr val="FFC000"/>
                </a:solidFill>
              </a:rPr>
              <a:t>://cockingasnook.files.wordpress.com/2008/02/michael-apple.jpeg</a:t>
            </a:r>
            <a:endParaRPr lang="en-US" sz="1700" dirty="0">
              <a:solidFill>
                <a:srgbClr val="FFC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15400" cy="1399032"/>
          </a:xfrm>
        </p:spPr>
        <p:txBody>
          <a:bodyPr>
            <a:normAutofit fontScale="90000"/>
          </a:bodyPr>
          <a:lstStyle/>
          <a:p>
            <a:r>
              <a:rPr lang="en-US" sz="4400" b="1" u="sng" dirty="0" smtClean="0"/>
              <a:t>Professional Works</a:t>
            </a:r>
            <a:r>
              <a:rPr lang="en-US" dirty="0" smtClean="0"/>
              <a:t/>
            </a:r>
            <a:br>
              <a:rPr lang="en-US" dirty="0" smtClean="0"/>
            </a:br>
            <a:r>
              <a:rPr lang="en-US" sz="2700" i="1" dirty="0" smtClean="0"/>
              <a:t>Apple sheds additional light on his concerns with the future of education, and how it can be healed with the following reads:</a:t>
            </a:r>
            <a:endParaRPr lang="en-US" sz="2700" i="1" dirty="0"/>
          </a:p>
        </p:txBody>
      </p:sp>
      <p:pic>
        <p:nvPicPr>
          <p:cNvPr id="1026" name="Picture 2" descr="cover">
            <a:hlinkClick r:id="rId2" tooltip="click for more information about 'Educating the "/>
          </p:cNvPr>
          <p:cNvPicPr>
            <a:picLocks noChangeAspect="1" noChangeArrowheads="1"/>
          </p:cNvPicPr>
          <p:nvPr/>
        </p:nvPicPr>
        <p:blipFill>
          <a:blip r:embed="rId3" cstate="print"/>
          <a:srcRect/>
          <a:stretch>
            <a:fillRect/>
          </a:stretch>
        </p:blipFill>
        <p:spPr bwMode="auto">
          <a:xfrm>
            <a:off x="1295400" y="2514600"/>
            <a:ext cx="1214846" cy="1828800"/>
          </a:xfrm>
          <a:prstGeom prst="rect">
            <a:avLst/>
          </a:prstGeom>
          <a:noFill/>
        </p:spPr>
      </p:pic>
      <p:pic>
        <p:nvPicPr>
          <p:cNvPr id="1028" name="Picture 4" descr="cover">
            <a:hlinkClick r:id="rId4" tooltip="click for more information about 'The State and the Politics of Knowledge'"/>
          </p:cNvPr>
          <p:cNvPicPr>
            <a:picLocks noChangeAspect="1" noChangeArrowheads="1"/>
          </p:cNvPicPr>
          <p:nvPr/>
        </p:nvPicPr>
        <p:blipFill>
          <a:blip r:embed="rId5" cstate="print"/>
          <a:srcRect/>
          <a:stretch>
            <a:fillRect/>
          </a:stretch>
        </p:blipFill>
        <p:spPr bwMode="auto">
          <a:xfrm>
            <a:off x="1295400" y="4800600"/>
            <a:ext cx="1113609" cy="1676400"/>
          </a:xfrm>
          <a:prstGeom prst="rect">
            <a:avLst/>
          </a:prstGeom>
          <a:noFill/>
        </p:spPr>
      </p:pic>
      <p:sp>
        <p:nvSpPr>
          <p:cNvPr id="6" name="TextBox 5"/>
          <p:cNvSpPr txBox="1"/>
          <p:nvPr/>
        </p:nvSpPr>
        <p:spPr>
          <a:xfrm>
            <a:off x="3429000" y="2590800"/>
            <a:ext cx="5257800" cy="1754326"/>
          </a:xfrm>
          <a:prstGeom prst="rect">
            <a:avLst/>
          </a:prstGeom>
          <a:noFill/>
        </p:spPr>
        <p:txBody>
          <a:bodyPr wrap="square" rtlCol="0">
            <a:spAutoFit/>
          </a:bodyPr>
          <a:lstStyle/>
          <a:p>
            <a:r>
              <a:rPr lang="en-US" u="sng" dirty="0" smtClean="0"/>
              <a:t>Educating the “Right” Way</a:t>
            </a:r>
          </a:p>
          <a:p>
            <a:endParaRPr lang="en-US" u="sng" dirty="0" smtClean="0"/>
          </a:p>
          <a:p>
            <a:r>
              <a:rPr lang="en-US" dirty="0" smtClean="0"/>
              <a:t>A dynamic read that takes a more in depth look at “conservative restoration,” and what educators can do to build alternative coalitions.</a:t>
            </a:r>
            <a:endParaRPr lang="en-US" dirty="0"/>
          </a:p>
        </p:txBody>
      </p:sp>
      <p:sp>
        <p:nvSpPr>
          <p:cNvPr id="7" name="TextBox 6"/>
          <p:cNvSpPr txBox="1"/>
          <p:nvPr/>
        </p:nvSpPr>
        <p:spPr>
          <a:xfrm>
            <a:off x="3505200" y="4724400"/>
            <a:ext cx="5257800" cy="1754326"/>
          </a:xfrm>
          <a:prstGeom prst="rect">
            <a:avLst/>
          </a:prstGeom>
          <a:noFill/>
        </p:spPr>
        <p:txBody>
          <a:bodyPr wrap="square" rtlCol="0">
            <a:spAutoFit/>
          </a:bodyPr>
          <a:lstStyle/>
          <a:p>
            <a:r>
              <a:rPr lang="en-US" u="sng" dirty="0" smtClean="0"/>
              <a:t>The State and the Politics of Knowledge</a:t>
            </a:r>
          </a:p>
          <a:p>
            <a:endParaRPr lang="en-US" u="sng" dirty="0" smtClean="0"/>
          </a:p>
          <a:p>
            <a:r>
              <a:rPr lang="en-US" dirty="0" smtClean="0"/>
              <a:t>Apple explores the ways in which global educational dominance can be exploited and the rebuilding of testing, standards and markets can be accomplished.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951706"/>
          </a:xfrm>
        </p:spPr>
        <p:txBody>
          <a:bodyPr/>
          <a:lstStyle/>
          <a:p>
            <a:r>
              <a:rPr lang="en-US" dirty="0" smtClean="0"/>
              <a:t>References</a:t>
            </a:r>
            <a:endParaRPr lang="en-US" dirty="0"/>
          </a:p>
        </p:txBody>
      </p:sp>
      <p:sp>
        <p:nvSpPr>
          <p:cNvPr id="1025" name="Rectangle 1"/>
          <p:cNvSpPr>
            <a:spLocks noChangeArrowheads="1"/>
          </p:cNvSpPr>
          <p:nvPr/>
        </p:nvSpPr>
        <p:spPr bwMode="auto">
          <a:xfrm>
            <a:off x="228600" y="762000"/>
            <a:ext cx="8915400"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From Theory to Data and Back Again: Michael W. Apple Argues for a New 	Role for Critical Theorists: A Reviewed Essay/Educating the 	"Right" Way: Markets, Standards, God, and Inequality/The State 	and 	the Politics of Knowledge (Book). (1970)  Teachers College 	Record, 106(1).  Retrieved January 30, 2010</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Flinders, David J., &amp; Thornton, Stephen J. (Eds.). (2009). </a:t>
            </a:r>
            <a:r>
              <a:rPr kumimoji="0" lang="en-US" sz="22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The Curriculum 	Studies Reader. </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New York, NY: </a:t>
            </a:r>
            <a:r>
              <a:rPr kumimoji="0" lang="en-US"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Routledge</a:t>
            </a:r>
            <a:r>
              <a:rPr kumimoji="0" lang="en-US"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Shaughnessy</a:t>
            </a:r>
            <a:r>
              <a:rPr kumimoji="0" lang="en-US" sz="2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Michael F., </a:t>
            </a:r>
            <a:r>
              <a:rPr kumimoji="0" lang="en-US" sz="2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Peca</a:t>
            </a:r>
            <a:r>
              <a:rPr kumimoji="0" lang="en-US" sz="2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Kathy, &amp; </a:t>
            </a:r>
            <a:r>
              <a:rPr kumimoji="0" lang="en-US" sz="2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Siegal</a:t>
            </a:r>
            <a:r>
              <a:rPr kumimoji="0" lang="en-US" sz="2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Janna. (2001). 	</a:t>
            </a:r>
            <a:r>
              <a:rPr kumimoji="0" lang="en-US" sz="2200" b="0" i="0" u="none" strike="noStrike" cap="none" normalizeH="0" baseline="0" dirty="0" smtClean="0">
                <a:ln>
                  <a:noFill/>
                </a:ln>
                <a:solidFill>
                  <a:schemeClr val="tx1"/>
                </a:solidFill>
                <a:effectLst/>
                <a:latin typeface="Cambria" pitchFamily="18" charset="0"/>
                <a:ea typeface="Calibri" pitchFamily="34" charset="0"/>
                <a:cs typeface="Arial" pitchFamily="34" charset="0"/>
              </a:rPr>
              <a:t>Educational and Curricular Restructuring and the Neo-liberal 	and Neo-conservative Agendas: Interview with Michael Apple.</a:t>
            </a:r>
            <a:r>
              <a:rPr kumimoji="0" lang="en-US" sz="2200" b="1" i="1" u="none" strike="noStrike" cap="none" normalizeH="0" baseline="0" dirty="0" smtClean="0">
                <a:ln>
                  <a:noFill/>
                </a:ln>
                <a:solidFill>
                  <a:schemeClr val="tx1"/>
                </a:solidFill>
                <a:effectLst/>
                <a:latin typeface="Calibri" pitchFamily="34" charset="0"/>
                <a:ea typeface="Calibri" pitchFamily="34" charset="0"/>
                <a:cs typeface="Book Antiqua" pitchFamily="18" charset="0"/>
              </a:rPr>
              <a:t> 	</a:t>
            </a:r>
            <a:r>
              <a:rPr kumimoji="0" lang="en-US" sz="2200" b="1" i="1" u="none" strike="noStrike" cap="none" normalizeH="0" baseline="0" dirty="0" err="1" smtClean="0">
                <a:ln>
                  <a:noFill/>
                </a:ln>
                <a:solidFill>
                  <a:schemeClr val="tx1"/>
                </a:solidFill>
                <a:effectLst/>
                <a:latin typeface="Calibri" pitchFamily="34" charset="0"/>
                <a:ea typeface="Calibri" pitchFamily="34" charset="0"/>
                <a:cs typeface="Book Antiqua" pitchFamily="18" charset="0"/>
              </a:rPr>
              <a:t>Currículo</a:t>
            </a:r>
            <a:r>
              <a:rPr kumimoji="0" lang="en-US" sz="2200" b="1" i="1" u="none" strike="noStrike" cap="none" normalizeH="0" baseline="0" dirty="0" smtClean="0">
                <a:ln>
                  <a:noFill/>
                </a:ln>
                <a:solidFill>
                  <a:schemeClr val="tx1"/>
                </a:solidFill>
                <a:effectLst/>
                <a:latin typeface="Calibri" pitchFamily="34" charset="0"/>
                <a:ea typeface="Calibri" pitchFamily="34" charset="0"/>
                <a:cs typeface="Book Antiqua" pitchFamily="18" charset="0"/>
              </a:rPr>
              <a:t> </a:t>
            </a:r>
            <a:r>
              <a:rPr kumimoji="0" lang="en-US" sz="2200" b="1" i="1" u="none" strike="noStrike" cap="none" normalizeH="0" baseline="0" dirty="0" err="1" smtClean="0">
                <a:ln>
                  <a:noFill/>
                </a:ln>
                <a:solidFill>
                  <a:schemeClr val="tx1"/>
                </a:solidFill>
                <a:effectLst/>
                <a:latin typeface="Calibri" pitchFamily="34" charset="0"/>
                <a:ea typeface="Calibri" pitchFamily="34" charset="0"/>
                <a:cs typeface="Book Antiqua" pitchFamily="18" charset="0"/>
              </a:rPr>
              <a:t>sem</a:t>
            </a:r>
            <a:r>
              <a:rPr kumimoji="0" lang="en-US" sz="2200" b="1" i="1" u="none" strike="noStrike" cap="none" normalizeH="0" baseline="0" dirty="0" smtClean="0">
                <a:ln>
                  <a:noFill/>
                </a:ln>
                <a:solidFill>
                  <a:schemeClr val="tx1"/>
                </a:solidFill>
                <a:effectLst/>
                <a:latin typeface="Calibri" pitchFamily="34" charset="0"/>
                <a:ea typeface="Calibri" pitchFamily="34" charset="0"/>
                <a:cs typeface="Book Antiqua" pitchFamily="18" charset="0"/>
              </a:rPr>
              <a:t> </a:t>
            </a:r>
            <a:r>
              <a:rPr kumimoji="0" lang="en-US" sz="2200" b="1" i="1" u="none" strike="noStrike" cap="none" normalizeH="0" baseline="0" dirty="0" err="1" smtClean="0">
                <a:ln>
                  <a:noFill/>
                </a:ln>
                <a:solidFill>
                  <a:schemeClr val="tx1"/>
                </a:solidFill>
                <a:effectLst/>
                <a:latin typeface="Calibri" pitchFamily="34" charset="0"/>
                <a:ea typeface="Calibri" pitchFamily="34" charset="0"/>
                <a:cs typeface="Book Antiqua" pitchFamily="18" charset="0"/>
              </a:rPr>
              <a:t>Fronteiras</a:t>
            </a:r>
            <a:r>
              <a:rPr kumimoji="0" lang="en-US" sz="2200" b="0" i="0" u="none" strike="noStrike" cap="none" normalizeH="0" baseline="0" dirty="0" smtClean="0">
                <a:ln>
                  <a:noFill/>
                </a:ln>
                <a:solidFill>
                  <a:schemeClr val="tx1"/>
                </a:solidFill>
                <a:effectLst/>
                <a:latin typeface="Calibri" pitchFamily="34" charset="0"/>
                <a:ea typeface="Calibri" pitchFamily="34" charset="0"/>
                <a:cs typeface="Book Antiqua" pitchFamily="18" charset="0"/>
              </a:rPr>
              <a:t>, v.1, (n.1), pp. </a:t>
            </a:r>
            <a:r>
              <a:rPr kumimoji="0" lang="en-US" sz="2200" b="0" i="0" u="none" strike="noStrike" cap="none" normalizeH="0" baseline="0" dirty="0" err="1" smtClean="0">
                <a:ln>
                  <a:noFill/>
                </a:ln>
                <a:solidFill>
                  <a:schemeClr val="tx1"/>
                </a:solidFill>
                <a:effectLst/>
                <a:latin typeface="Calibri" pitchFamily="34" charset="0"/>
                <a:ea typeface="Calibri" pitchFamily="34" charset="0"/>
                <a:cs typeface="Book Antiqua" pitchFamily="18" charset="0"/>
              </a:rPr>
              <a:t>i</a:t>
            </a:r>
            <a:r>
              <a:rPr kumimoji="0" lang="en-US" sz="2200" b="0" i="0" u="none" strike="noStrike" cap="none" normalizeH="0" baseline="0" dirty="0" smtClean="0">
                <a:ln>
                  <a:noFill/>
                </a:ln>
                <a:solidFill>
                  <a:schemeClr val="tx1"/>
                </a:solidFill>
                <a:effectLst/>
                <a:latin typeface="Calibri" pitchFamily="34" charset="0"/>
                <a:ea typeface="Calibri" pitchFamily="34" charset="0"/>
                <a:cs typeface="Book Antiqua" pitchFamily="18" charset="0"/>
              </a:rPr>
              <a:t>-xxvi.</a:t>
            </a:r>
          </a:p>
          <a:p>
            <a:pPr marL="0" marR="0" lvl="0" indent="0" algn="l" defTabSz="914400" rtl="0" eaLnBrk="0" fontAlgn="base" latinLnBrk="0" hangingPunct="0">
              <a:lnSpc>
                <a:spcPct val="100000"/>
              </a:lnSpc>
              <a:spcBef>
                <a:spcPct val="0"/>
              </a:spcBef>
              <a:spcAft>
                <a:spcPct val="0"/>
              </a:spcAft>
              <a:buClrTx/>
              <a:buSzTx/>
              <a:tabLst/>
            </a:pPr>
            <a:endParaRPr lang="en-US" sz="22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sz="2200" b="0" i="0" u="none" strike="noStrike" cap="none" normalizeH="0" baseline="0" dirty="0" smtClean="0">
              <a:ln>
                <a:noFill/>
              </a:ln>
              <a:solidFill>
                <a:schemeClr val="tx1"/>
              </a:solidFill>
              <a:effectLst/>
              <a:latin typeface="Calibri" pitchFamily="34" charset="0"/>
              <a:ea typeface="Calibri" pitchFamily="34" charset="0"/>
              <a:cs typeface="Book Antiqua" pitchFamily="18" charset="0"/>
            </a:endParaRPr>
          </a:p>
        </p:txBody>
      </p:sp>
      <p:sp>
        <p:nvSpPr>
          <p:cNvPr id="6" name="Rectangle 5"/>
          <p:cNvSpPr/>
          <p:nvPr/>
        </p:nvSpPr>
        <p:spPr>
          <a:xfrm>
            <a:off x="1143000" y="5334000"/>
            <a:ext cx="8001000" cy="369332"/>
          </a:xfrm>
          <a:prstGeom prst="rect">
            <a:avLst/>
          </a:prstGeom>
        </p:spPr>
        <p:txBody>
          <a:bodyPr wrap="square">
            <a:spAutoFit/>
          </a:bodyPr>
          <a:lstStyle/>
          <a:p>
            <a:r>
              <a:rPr lang="en-US" dirty="0" smtClean="0">
                <a:solidFill>
                  <a:srgbClr val="FFC000"/>
                </a:solidFill>
              </a:rPr>
              <a:t>http://www.curriculosemfronteiras.org/vol1iss1articles/appleeng.pdf</a:t>
            </a:r>
            <a:endParaRPr lang="en-US" dirty="0">
              <a:solidFill>
                <a:srgbClr val="FFC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99032"/>
          </a:xfrm>
        </p:spPr>
        <p:txBody>
          <a:bodyPr/>
          <a:lstStyle/>
          <a:p>
            <a:r>
              <a:rPr lang="en-US" dirty="0" smtClean="0"/>
              <a:t>BACKGROUND</a:t>
            </a:r>
            <a:endParaRPr lang="en-US" dirty="0"/>
          </a:p>
        </p:txBody>
      </p:sp>
      <p:sp>
        <p:nvSpPr>
          <p:cNvPr id="3" name="TextBox 2"/>
          <p:cNvSpPr txBox="1"/>
          <p:nvPr/>
        </p:nvSpPr>
        <p:spPr>
          <a:xfrm>
            <a:off x="0" y="914400"/>
            <a:ext cx="9144000" cy="6463308"/>
          </a:xfrm>
          <a:prstGeom prst="rect">
            <a:avLst/>
          </a:prstGeom>
          <a:noFill/>
        </p:spPr>
        <p:txBody>
          <a:bodyPr wrap="square" rtlCol="0">
            <a:spAutoFit/>
          </a:bodyPr>
          <a:lstStyle/>
          <a:p>
            <a:pPr>
              <a:lnSpc>
                <a:spcPct val="150000"/>
              </a:lnSpc>
              <a:buFont typeface="Arial" pitchFamily="34" charset="0"/>
              <a:buChar char="•"/>
            </a:pPr>
            <a:r>
              <a:rPr lang="en-US" dirty="0" smtClean="0"/>
              <a:t>Completed his masters and doctoral degrees from Columbia University</a:t>
            </a:r>
          </a:p>
          <a:p>
            <a:pPr>
              <a:lnSpc>
                <a:spcPct val="150000"/>
              </a:lnSpc>
              <a:buFont typeface="Arial" pitchFamily="34" charset="0"/>
              <a:buChar char="•"/>
            </a:pPr>
            <a:r>
              <a:rPr lang="en-US" dirty="0" smtClean="0"/>
              <a:t> Received the UCLA Medal for academic excellence</a:t>
            </a:r>
          </a:p>
          <a:p>
            <a:pPr>
              <a:lnSpc>
                <a:spcPct val="150000"/>
              </a:lnSpc>
              <a:buFont typeface="Arial" pitchFamily="34" charset="0"/>
              <a:buChar char="•"/>
            </a:pPr>
            <a:r>
              <a:rPr lang="en-US" dirty="0" smtClean="0"/>
              <a:t> Received numerous honorary doctoral degrees from worldwide universities</a:t>
            </a:r>
          </a:p>
          <a:p>
            <a:pPr>
              <a:lnSpc>
                <a:spcPct val="150000"/>
              </a:lnSpc>
              <a:buFont typeface="Arial" pitchFamily="34" charset="0"/>
              <a:buChar char="•"/>
            </a:pPr>
            <a:r>
              <a:rPr lang="en-US" dirty="0" smtClean="0"/>
              <a:t> Highly distinguished and recognized educational theorist and author of countless books.</a:t>
            </a:r>
          </a:p>
          <a:p>
            <a:pPr>
              <a:lnSpc>
                <a:spcPct val="150000"/>
              </a:lnSpc>
              <a:buFont typeface="Arial" pitchFamily="34" charset="0"/>
              <a:buChar char="•"/>
            </a:pPr>
            <a:r>
              <a:rPr lang="en-US" dirty="0" smtClean="0"/>
              <a:t> Currently hold professorial conferences at</a:t>
            </a:r>
          </a:p>
          <a:p>
            <a:pPr lvl="1">
              <a:lnSpc>
                <a:spcPct val="150000"/>
              </a:lnSpc>
              <a:buFont typeface="Arial" pitchFamily="34" charset="0"/>
              <a:buChar char="•"/>
            </a:pPr>
            <a:r>
              <a:rPr lang="en-US" dirty="0" smtClean="0"/>
              <a:t>Beijing Normal University</a:t>
            </a:r>
          </a:p>
          <a:p>
            <a:pPr lvl="1">
              <a:lnSpc>
                <a:spcPct val="150000"/>
              </a:lnSpc>
              <a:buFont typeface="Arial" pitchFamily="34" charset="0"/>
              <a:buChar char="•"/>
            </a:pPr>
            <a:r>
              <a:rPr lang="en-US" dirty="0" smtClean="0"/>
              <a:t>East China Normal University, China</a:t>
            </a:r>
          </a:p>
          <a:p>
            <a:pPr>
              <a:lnSpc>
                <a:spcPct val="150000"/>
              </a:lnSpc>
              <a:buFont typeface="Arial" pitchFamily="34" charset="0"/>
              <a:buChar char="•"/>
            </a:pPr>
            <a:r>
              <a:rPr lang="en-US" dirty="0" smtClean="0"/>
              <a:t> Teaches at</a:t>
            </a:r>
          </a:p>
          <a:p>
            <a:pPr lvl="1">
              <a:lnSpc>
                <a:spcPct val="150000"/>
              </a:lnSpc>
              <a:buFont typeface="Arial" pitchFamily="34" charset="0"/>
              <a:buChar char="•"/>
            </a:pPr>
            <a:r>
              <a:rPr lang="en-US" dirty="0" smtClean="0"/>
              <a:t>University of Wisconsin</a:t>
            </a:r>
          </a:p>
          <a:p>
            <a:pPr lvl="2">
              <a:lnSpc>
                <a:spcPct val="150000"/>
              </a:lnSpc>
              <a:buFont typeface="Arial" pitchFamily="34" charset="0"/>
              <a:buChar char="•"/>
            </a:pPr>
            <a:r>
              <a:rPr lang="en-US" dirty="0" smtClean="0"/>
              <a:t>John Bascom Professor of Curriculum and Instruction and Educational Policy Studies </a:t>
            </a:r>
          </a:p>
          <a:p>
            <a:pPr lvl="1">
              <a:lnSpc>
                <a:spcPct val="150000"/>
              </a:lnSpc>
              <a:buFont typeface="Arial" pitchFamily="34" charset="0"/>
              <a:buChar char="•"/>
            </a:pPr>
            <a:r>
              <a:rPr lang="en-US" dirty="0" smtClean="0"/>
              <a:t>Institution of Education, University of London</a:t>
            </a:r>
          </a:p>
          <a:p>
            <a:pPr lvl="2">
              <a:lnSpc>
                <a:spcPct val="150000"/>
              </a:lnSpc>
              <a:buFont typeface="Arial" pitchFamily="34" charset="0"/>
              <a:buChar char="•"/>
            </a:pPr>
            <a:r>
              <a:rPr lang="en-US" dirty="0" smtClean="0"/>
              <a:t>World Scholar and Professor of Educational Policy Studies </a:t>
            </a:r>
          </a:p>
          <a:p>
            <a:pPr lvl="2"/>
            <a:endParaRPr lang="en-US" dirty="0" smtClean="0"/>
          </a:p>
          <a:p>
            <a:pPr lvl="2"/>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399032"/>
          </a:xfrm>
        </p:spPr>
        <p:txBody>
          <a:bodyPr/>
          <a:lstStyle/>
          <a:p>
            <a:r>
              <a:rPr lang="en-US" dirty="0" smtClean="0"/>
              <a:t>Professional Interest</a:t>
            </a:r>
            <a:endParaRPr lang="en-US" dirty="0"/>
          </a:p>
        </p:txBody>
      </p:sp>
      <p:pic>
        <p:nvPicPr>
          <p:cNvPr id="6" name="Picture 5" descr="m_apple.jpg"/>
          <p:cNvPicPr>
            <a:picLocks noChangeAspect="1"/>
          </p:cNvPicPr>
          <p:nvPr/>
        </p:nvPicPr>
        <p:blipFill>
          <a:blip r:embed="rId2" cstate="print"/>
          <a:stretch>
            <a:fillRect/>
          </a:stretch>
        </p:blipFill>
        <p:spPr>
          <a:xfrm>
            <a:off x="6553200" y="457200"/>
            <a:ext cx="1740090" cy="2590800"/>
          </a:xfrm>
          <a:prstGeom prst="rect">
            <a:avLst/>
          </a:prstGeom>
        </p:spPr>
      </p:pic>
      <p:sp>
        <p:nvSpPr>
          <p:cNvPr id="7" name="Rectangle 6"/>
          <p:cNvSpPr/>
          <p:nvPr/>
        </p:nvSpPr>
        <p:spPr>
          <a:xfrm>
            <a:off x="228600" y="1447800"/>
            <a:ext cx="5638800" cy="1785104"/>
          </a:xfrm>
          <a:prstGeom prst="rect">
            <a:avLst/>
          </a:prstGeom>
        </p:spPr>
        <p:txBody>
          <a:bodyPr wrap="square">
            <a:spAutoFit/>
          </a:bodyPr>
          <a:lstStyle/>
          <a:p>
            <a:r>
              <a:rPr lang="en-US" sz="2200" dirty="0" smtClean="0"/>
              <a:t>Apple is passionate about working with educators, unions, and governments worldwide educating and leading </a:t>
            </a:r>
            <a:r>
              <a:rPr lang="en-US" sz="2200" dirty="0" smtClean="0"/>
              <a:t>coalitions </a:t>
            </a:r>
            <a:r>
              <a:rPr lang="en-US" sz="2200" dirty="0" smtClean="0"/>
              <a:t>on democratizing educational policy and practice.</a:t>
            </a:r>
            <a:endParaRPr lang="en-US" sz="2200" dirty="0"/>
          </a:p>
        </p:txBody>
      </p:sp>
      <p:sp>
        <p:nvSpPr>
          <p:cNvPr id="8" name="TextBox 7"/>
          <p:cNvSpPr txBox="1"/>
          <p:nvPr/>
        </p:nvSpPr>
        <p:spPr>
          <a:xfrm>
            <a:off x="228600" y="3352800"/>
            <a:ext cx="7620000" cy="2800767"/>
          </a:xfrm>
          <a:prstGeom prst="rect">
            <a:avLst/>
          </a:prstGeom>
          <a:noFill/>
        </p:spPr>
        <p:txBody>
          <a:bodyPr wrap="square" rtlCol="0">
            <a:spAutoFit/>
          </a:bodyPr>
          <a:lstStyle/>
          <a:p>
            <a:r>
              <a:rPr lang="en-US" sz="2200" dirty="0" smtClean="0"/>
              <a:t>Apple has spent the majority of his professional career exploiting a term he likes to call the </a:t>
            </a:r>
            <a:r>
              <a:rPr lang="en-US" sz="2200" dirty="0" smtClean="0"/>
              <a:t>conservative </a:t>
            </a:r>
            <a:r>
              <a:rPr lang="en-US" sz="2200" dirty="0" smtClean="0"/>
              <a:t>modernization </a:t>
            </a:r>
            <a:r>
              <a:rPr lang="en-US" sz="2200" dirty="0" smtClean="0"/>
              <a:t>movement</a:t>
            </a:r>
            <a:r>
              <a:rPr lang="en-US" sz="2200" dirty="0" smtClean="0"/>
              <a:t>.</a:t>
            </a:r>
            <a:r>
              <a:rPr lang="en-US" sz="2200" dirty="0" smtClean="0"/>
              <a:t>  This movement sets </a:t>
            </a:r>
            <a:r>
              <a:rPr lang="en-US" sz="2200" dirty="0" smtClean="0"/>
              <a:t>out to redefine what education is for and how it should behave in the future.  He has strong concerns for the direction it is heading, and believes that it should be redirected if not eliminated.  The following slides focus on his research and his concerns.</a:t>
            </a:r>
            <a:endParaRPr lang="en-US" sz="2200" dirty="0"/>
          </a:p>
        </p:txBody>
      </p:sp>
      <p:sp>
        <p:nvSpPr>
          <p:cNvPr id="9" name="TextBox 8"/>
          <p:cNvSpPr txBox="1"/>
          <p:nvPr/>
        </p:nvSpPr>
        <p:spPr>
          <a:xfrm>
            <a:off x="304800" y="6248400"/>
            <a:ext cx="8534400" cy="369332"/>
          </a:xfrm>
          <a:prstGeom prst="rect">
            <a:avLst/>
          </a:prstGeom>
          <a:noFill/>
        </p:spPr>
        <p:txBody>
          <a:bodyPr wrap="square" rtlCol="0">
            <a:spAutoFit/>
          </a:bodyPr>
          <a:lstStyle/>
          <a:p>
            <a:r>
              <a:rPr lang="en-US" dirty="0" smtClean="0"/>
              <a:t>Image from: </a:t>
            </a:r>
            <a:r>
              <a:rPr lang="en-US" dirty="0" smtClean="0">
                <a:solidFill>
                  <a:srgbClr val="FFC000"/>
                </a:solidFill>
              </a:rPr>
              <a:t>http</a:t>
            </a:r>
            <a:r>
              <a:rPr lang="en-US" dirty="0" smtClean="0">
                <a:solidFill>
                  <a:srgbClr val="FFC000"/>
                </a:solidFill>
              </a:rPr>
              <a:t>://www.routledge.com/authorArc/april2009.asp</a:t>
            </a:r>
            <a:endParaRPr lang="en-US" dirty="0">
              <a:solidFill>
                <a:srgbClr val="FFC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399032"/>
          </a:xfrm>
        </p:spPr>
        <p:txBody>
          <a:bodyPr>
            <a:normAutofit/>
          </a:bodyPr>
          <a:lstStyle/>
          <a:p>
            <a:pPr algn="ctr"/>
            <a:r>
              <a:rPr lang="en-US" sz="3200" b="1" u="sng" dirty="0" smtClean="0"/>
              <a:t>Conservative Modernization Movement</a:t>
            </a:r>
            <a:endParaRPr lang="en-US" sz="3200" b="1" u="sng" dirty="0"/>
          </a:p>
        </p:txBody>
      </p:sp>
      <p:sp>
        <p:nvSpPr>
          <p:cNvPr id="3" name="TextBox 2"/>
          <p:cNvSpPr txBox="1"/>
          <p:nvPr/>
        </p:nvSpPr>
        <p:spPr>
          <a:xfrm>
            <a:off x="1066800" y="2895600"/>
            <a:ext cx="7391400" cy="3108543"/>
          </a:xfrm>
          <a:prstGeom prst="rect">
            <a:avLst/>
          </a:prstGeom>
          <a:noFill/>
        </p:spPr>
        <p:txBody>
          <a:bodyPr wrap="square" rtlCol="0">
            <a:spAutoFit/>
          </a:bodyPr>
          <a:lstStyle/>
          <a:p>
            <a:r>
              <a:rPr lang="en-US" sz="2400" dirty="0" smtClean="0"/>
              <a:t>The conservative modernization movement is centered around 4 core groups.</a:t>
            </a:r>
          </a:p>
          <a:p>
            <a:endParaRPr lang="en-US" sz="2400" dirty="0"/>
          </a:p>
          <a:p>
            <a:pPr lvl="4">
              <a:buFont typeface="Arial" pitchFamily="34" charset="0"/>
              <a:buChar char="•"/>
            </a:pPr>
            <a:r>
              <a:rPr lang="en-US" sz="2400" dirty="0" smtClean="0"/>
              <a:t>Neo-Liberals</a:t>
            </a:r>
          </a:p>
          <a:p>
            <a:pPr lvl="4">
              <a:buFont typeface="Arial" pitchFamily="34" charset="0"/>
              <a:buChar char="•"/>
            </a:pPr>
            <a:r>
              <a:rPr lang="en-US" sz="2400" dirty="0" smtClean="0"/>
              <a:t>Neo-Conservatives</a:t>
            </a:r>
          </a:p>
          <a:p>
            <a:pPr lvl="4">
              <a:buFont typeface="Arial" pitchFamily="34" charset="0"/>
              <a:buChar char="•"/>
            </a:pPr>
            <a:r>
              <a:rPr lang="en-US" sz="2400" dirty="0" smtClean="0"/>
              <a:t>Authoritarian Populist</a:t>
            </a:r>
          </a:p>
          <a:p>
            <a:pPr lvl="4">
              <a:buFont typeface="Arial" pitchFamily="34" charset="0"/>
              <a:buChar char="•"/>
            </a:pPr>
            <a:r>
              <a:rPr lang="en-US" sz="2400" dirty="0" smtClean="0"/>
              <a:t>“Experts for Hire”</a:t>
            </a:r>
          </a:p>
          <a:p>
            <a:pPr algn="ctr">
              <a:buFont typeface="Arial" pitchFamily="34" charset="0"/>
              <a:buChar char="•"/>
            </a:pPr>
            <a:endParaRPr lang="en-US" sz="2800" dirty="0"/>
          </a:p>
        </p:txBody>
      </p:sp>
      <p:sp>
        <p:nvSpPr>
          <p:cNvPr id="4" name="TextBox 3"/>
          <p:cNvSpPr txBox="1"/>
          <p:nvPr/>
        </p:nvSpPr>
        <p:spPr>
          <a:xfrm>
            <a:off x="0" y="533400"/>
            <a:ext cx="9144000" cy="584775"/>
          </a:xfrm>
          <a:prstGeom prst="rect">
            <a:avLst/>
          </a:prstGeom>
          <a:noFill/>
        </p:spPr>
        <p:txBody>
          <a:bodyPr wrap="square" rtlCol="0">
            <a:spAutoFit/>
          </a:bodyPr>
          <a:lstStyle/>
          <a:p>
            <a:pPr algn="ctr"/>
            <a:r>
              <a:rPr lang="en-US" sz="3200" dirty="0" smtClean="0"/>
              <a:t>Apple’s Concern and Who’s to Blame for it!</a:t>
            </a:r>
            <a:endParaRPr lang="en-US" sz="3200" dirty="0"/>
          </a:p>
        </p:txBody>
      </p:sp>
      <p:pic>
        <p:nvPicPr>
          <p:cNvPr id="6146" name="Picture 2" descr="http://t3.gstatic.com/images?q=tbn:awEfmWISOQcujM:http://www.considertheevidence.com/sitebuildercontent/sitebuilderpictures/thinking_man2.gif">
            <a:hlinkClick r:id="rId2"/>
          </p:cNvPr>
          <p:cNvPicPr>
            <a:picLocks noChangeAspect="1" noChangeArrowheads="1"/>
          </p:cNvPicPr>
          <p:nvPr/>
        </p:nvPicPr>
        <p:blipFill>
          <a:blip r:embed="rId3" cstate="print"/>
          <a:srcRect/>
          <a:stretch>
            <a:fillRect/>
          </a:stretch>
        </p:blipFill>
        <p:spPr bwMode="auto">
          <a:xfrm>
            <a:off x="7239000" y="3810000"/>
            <a:ext cx="1588105" cy="1981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99032"/>
          </a:xfrm>
        </p:spPr>
        <p:txBody>
          <a:bodyPr/>
          <a:lstStyle/>
          <a:p>
            <a:r>
              <a:rPr lang="en-US" dirty="0" smtClean="0"/>
              <a:t>Conservative Modernization Movement</a:t>
            </a:r>
            <a:endParaRPr lang="en-US" dirty="0"/>
          </a:p>
        </p:txBody>
      </p:sp>
      <p:sp>
        <p:nvSpPr>
          <p:cNvPr id="3" name="TextBox 2"/>
          <p:cNvSpPr txBox="1"/>
          <p:nvPr/>
        </p:nvSpPr>
        <p:spPr>
          <a:xfrm>
            <a:off x="304800" y="2057400"/>
            <a:ext cx="8534400" cy="4985980"/>
          </a:xfrm>
          <a:prstGeom prst="rect">
            <a:avLst/>
          </a:prstGeom>
          <a:noFill/>
        </p:spPr>
        <p:txBody>
          <a:bodyPr wrap="square" rtlCol="0">
            <a:spAutoFit/>
          </a:bodyPr>
          <a:lstStyle/>
          <a:p>
            <a:r>
              <a:rPr lang="en-US" sz="3600" dirty="0" smtClean="0"/>
              <a:t>Neo-Liberals:</a:t>
            </a:r>
            <a:endParaRPr lang="en-US" sz="2800" dirty="0" smtClean="0"/>
          </a:p>
          <a:p>
            <a:endParaRPr lang="en-US" sz="2200" dirty="0"/>
          </a:p>
          <a:p>
            <a:pPr>
              <a:buFont typeface="Arial" pitchFamily="34" charset="0"/>
              <a:buChar char="•"/>
            </a:pPr>
            <a:r>
              <a:rPr lang="en-US" sz="2200" dirty="0" smtClean="0"/>
              <a:t> Economic modernizers that believe schooling and paid work should be intertwined.</a:t>
            </a:r>
          </a:p>
          <a:p>
            <a:pPr>
              <a:buFont typeface="Arial" pitchFamily="34" charset="0"/>
              <a:buChar char="•"/>
            </a:pPr>
            <a:endParaRPr lang="en-US" sz="2200" dirty="0"/>
          </a:p>
          <a:p>
            <a:pPr>
              <a:buFont typeface="Arial" pitchFamily="34" charset="0"/>
              <a:buChar char="•"/>
            </a:pPr>
            <a:r>
              <a:rPr lang="en-US" sz="2200" dirty="0" smtClean="0"/>
              <a:t> They believe schools should be connected to the marketplace.</a:t>
            </a:r>
          </a:p>
          <a:p>
            <a:pPr>
              <a:buFont typeface="Arial" pitchFamily="34" charset="0"/>
              <a:buChar char="•"/>
            </a:pPr>
            <a:endParaRPr lang="en-US" sz="2200" dirty="0"/>
          </a:p>
          <a:p>
            <a:pPr>
              <a:buFont typeface="Arial" pitchFamily="34" charset="0"/>
              <a:buChar char="•"/>
            </a:pPr>
            <a:r>
              <a:rPr lang="en-US" sz="2200" dirty="0"/>
              <a:t> </a:t>
            </a:r>
            <a:r>
              <a:rPr lang="en-US" sz="2200" dirty="0" smtClean="0"/>
              <a:t>Educational policy should be centered around the economy. </a:t>
            </a:r>
          </a:p>
          <a:p>
            <a:pPr>
              <a:buFont typeface="Arial" pitchFamily="34" charset="0"/>
              <a:buChar char="•"/>
            </a:pPr>
            <a:endParaRPr lang="en-US" sz="2800" dirty="0"/>
          </a:p>
          <a:p>
            <a:pPr>
              <a:buFont typeface="Arial" pitchFamily="34" charset="0"/>
              <a:buChar char="•"/>
            </a:pPr>
            <a:endParaRPr lang="en-US" sz="2800" dirty="0" smtClean="0"/>
          </a:p>
          <a:p>
            <a:pPr algn="ctr">
              <a:buFont typeface="Arial" pitchFamily="34" charset="0"/>
              <a:buChar char="•"/>
            </a:pPr>
            <a:endParaRPr lang="en-US" sz="2800" dirty="0"/>
          </a:p>
        </p:txBody>
      </p:sp>
      <p:pic>
        <p:nvPicPr>
          <p:cNvPr id="5122" name="Picture 2" descr="http://www.smallbiztrends.com/wp-content/uploads/2008/12/money-bridge-185.jpg"/>
          <p:cNvPicPr>
            <a:picLocks noChangeAspect="1" noChangeArrowheads="1"/>
          </p:cNvPicPr>
          <p:nvPr/>
        </p:nvPicPr>
        <p:blipFill>
          <a:blip r:embed="rId2" cstate="print"/>
          <a:srcRect/>
          <a:stretch>
            <a:fillRect/>
          </a:stretch>
        </p:blipFill>
        <p:spPr bwMode="auto">
          <a:xfrm>
            <a:off x="6324600" y="1066800"/>
            <a:ext cx="1762125" cy="16668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99032"/>
          </a:xfrm>
        </p:spPr>
        <p:txBody>
          <a:bodyPr/>
          <a:lstStyle/>
          <a:p>
            <a:r>
              <a:rPr lang="en-US" dirty="0" smtClean="0"/>
              <a:t>Conservative Modernization Movement</a:t>
            </a:r>
            <a:endParaRPr lang="en-US" dirty="0"/>
          </a:p>
        </p:txBody>
      </p:sp>
      <p:sp>
        <p:nvSpPr>
          <p:cNvPr id="3" name="TextBox 2"/>
          <p:cNvSpPr txBox="1"/>
          <p:nvPr/>
        </p:nvSpPr>
        <p:spPr>
          <a:xfrm>
            <a:off x="228600" y="2057400"/>
            <a:ext cx="8534400" cy="5601533"/>
          </a:xfrm>
          <a:prstGeom prst="rect">
            <a:avLst/>
          </a:prstGeom>
          <a:noFill/>
        </p:spPr>
        <p:txBody>
          <a:bodyPr wrap="square" rtlCol="0">
            <a:spAutoFit/>
          </a:bodyPr>
          <a:lstStyle/>
          <a:p>
            <a:r>
              <a:rPr lang="en-US" sz="3600" dirty="0" smtClean="0"/>
              <a:t>Neo-Conservatives:</a:t>
            </a:r>
            <a:endParaRPr lang="en-US" sz="2800" dirty="0" smtClean="0"/>
          </a:p>
          <a:p>
            <a:endParaRPr lang="en-US" sz="2800" dirty="0"/>
          </a:p>
          <a:p>
            <a:pPr>
              <a:buFont typeface="Arial" pitchFamily="34" charset="0"/>
              <a:buChar char="•"/>
            </a:pPr>
            <a:r>
              <a:rPr lang="en-US" sz="2800" dirty="0" smtClean="0"/>
              <a:t> </a:t>
            </a:r>
            <a:r>
              <a:rPr lang="en-US" sz="2200" dirty="0" smtClean="0"/>
              <a:t>Similar beliefs as the Neo-Liberals, but main focus is on “Cultural Restoration.”</a:t>
            </a:r>
          </a:p>
          <a:p>
            <a:pPr>
              <a:buFont typeface="Arial" pitchFamily="34" charset="0"/>
              <a:buChar char="•"/>
            </a:pPr>
            <a:endParaRPr lang="en-US" sz="2200" dirty="0"/>
          </a:p>
          <a:p>
            <a:pPr>
              <a:buFont typeface="Arial" pitchFamily="34" charset="0"/>
              <a:buChar char="•"/>
            </a:pPr>
            <a:r>
              <a:rPr lang="en-US" sz="2200" dirty="0"/>
              <a:t> </a:t>
            </a:r>
            <a:r>
              <a:rPr lang="en-US" sz="2200" dirty="0" smtClean="0"/>
              <a:t>These members also believe in a romanticized version of education, that stems in deep Westernized tradition.</a:t>
            </a:r>
          </a:p>
          <a:p>
            <a:pPr>
              <a:buFont typeface="Arial" pitchFamily="34" charset="0"/>
              <a:buChar char="•"/>
            </a:pPr>
            <a:endParaRPr lang="en-US" sz="2200" dirty="0"/>
          </a:p>
          <a:p>
            <a:pPr>
              <a:buFont typeface="Arial" pitchFamily="34" charset="0"/>
              <a:buChar char="•"/>
            </a:pPr>
            <a:r>
              <a:rPr lang="en-US" sz="2200" dirty="0" smtClean="0"/>
              <a:t> Belief in a core controlled educational system that base their finding on controlled curriculum and neutralized testing.</a:t>
            </a:r>
          </a:p>
          <a:p>
            <a:pPr>
              <a:buFont typeface="Arial" pitchFamily="34" charset="0"/>
              <a:buChar char="•"/>
            </a:pPr>
            <a:endParaRPr lang="en-US" sz="2800" dirty="0"/>
          </a:p>
          <a:p>
            <a:pPr>
              <a:buFont typeface="Arial" pitchFamily="34" charset="0"/>
              <a:buChar char="•"/>
            </a:pPr>
            <a:endParaRPr lang="en-US" sz="2800" dirty="0"/>
          </a:p>
          <a:p>
            <a:pPr>
              <a:buFont typeface="Arial" pitchFamily="34" charset="0"/>
              <a:buChar char="•"/>
            </a:pPr>
            <a:endParaRPr lang="en-US" sz="2800" dirty="0" smtClean="0"/>
          </a:p>
          <a:p>
            <a:pPr algn="ctr">
              <a:buFont typeface="Arial" pitchFamily="34" charset="0"/>
              <a:buChar char="•"/>
            </a:pPr>
            <a:endParaRPr lang="en-US" sz="2800" dirty="0"/>
          </a:p>
        </p:txBody>
      </p:sp>
      <p:pic>
        <p:nvPicPr>
          <p:cNvPr id="4098" name="Picture 2" descr="http://jordanashleyorso.files.wordpress.com/2009/04/nn_savidge_sats_060310300w.jpg"/>
          <p:cNvPicPr>
            <a:picLocks noChangeAspect="1" noChangeArrowheads="1"/>
          </p:cNvPicPr>
          <p:nvPr/>
        </p:nvPicPr>
        <p:blipFill>
          <a:blip r:embed="rId2" cstate="print"/>
          <a:srcRect/>
          <a:stretch>
            <a:fillRect/>
          </a:stretch>
        </p:blipFill>
        <p:spPr bwMode="auto">
          <a:xfrm>
            <a:off x="6248400" y="990600"/>
            <a:ext cx="2286000" cy="1714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99032"/>
          </a:xfrm>
        </p:spPr>
        <p:txBody>
          <a:bodyPr/>
          <a:lstStyle/>
          <a:p>
            <a:r>
              <a:rPr lang="en-US" dirty="0" smtClean="0"/>
              <a:t>Conservative Modernization Movement</a:t>
            </a:r>
            <a:endParaRPr lang="en-US" dirty="0"/>
          </a:p>
        </p:txBody>
      </p:sp>
      <p:sp>
        <p:nvSpPr>
          <p:cNvPr id="3" name="TextBox 2"/>
          <p:cNvSpPr txBox="1"/>
          <p:nvPr/>
        </p:nvSpPr>
        <p:spPr>
          <a:xfrm>
            <a:off x="152400" y="1524000"/>
            <a:ext cx="8534400" cy="6678751"/>
          </a:xfrm>
          <a:prstGeom prst="rect">
            <a:avLst/>
          </a:prstGeom>
          <a:noFill/>
        </p:spPr>
        <p:txBody>
          <a:bodyPr wrap="square" rtlCol="0">
            <a:spAutoFit/>
          </a:bodyPr>
          <a:lstStyle/>
          <a:p>
            <a:r>
              <a:rPr lang="en-US" sz="3600" dirty="0" smtClean="0"/>
              <a:t>Authoritarian Populist:</a:t>
            </a:r>
            <a:endParaRPr lang="en-US" sz="2800" dirty="0" smtClean="0"/>
          </a:p>
          <a:p>
            <a:endParaRPr lang="en-US" sz="2200" dirty="0"/>
          </a:p>
          <a:p>
            <a:pPr>
              <a:buFont typeface="Arial" pitchFamily="34" charset="0"/>
              <a:buChar char="•"/>
            </a:pPr>
            <a:r>
              <a:rPr lang="en-US" sz="2200" dirty="0" smtClean="0"/>
              <a:t> Members are mainly Christian Fundamentalist that wish to restore biblical tradition as the backbone of knowledge in school policy and </a:t>
            </a:r>
            <a:r>
              <a:rPr lang="en-US" sz="2200" dirty="0" smtClean="0"/>
              <a:t>curriculum.</a:t>
            </a:r>
            <a:endParaRPr lang="en-US" sz="2200" dirty="0" smtClean="0"/>
          </a:p>
          <a:p>
            <a:pPr>
              <a:buFont typeface="Arial" pitchFamily="34" charset="0"/>
              <a:buChar char="•"/>
            </a:pPr>
            <a:endParaRPr lang="en-US" sz="2200" dirty="0"/>
          </a:p>
          <a:p>
            <a:pPr>
              <a:buFont typeface="Arial" pitchFamily="34" charset="0"/>
              <a:buChar char="•"/>
            </a:pPr>
            <a:r>
              <a:rPr lang="en-US" sz="2200" dirty="0" smtClean="0"/>
              <a:t> Authoritarian Populists primary concerns are the relationships between school, the body and sexuality.  </a:t>
            </a:r>
          </a:p>
          <a:p>
            <a:pPr>
              <a:buFont typeface="Arial" pitchFamily="34" charset="0"/>
              <a:buChar char="•"/>
            </a:pPr>
            <a:endParaRPr lang="en-US" sz="2200" dirty="0" smtClean="0"/>
          </a:p>
          <a:p>
            <a:pPr>
              <a:buFont typeface="Arial" pitchFamily="34" charset="0"/>
              <a:buChar char="•"/>
            </a:pPr>
            <a:r>
              <a:rPr lang="en-US" sz="2200" dirty="0" smtClean="0"/>
              <a:t> Believe education should be teacher driven </a:t>
            </a:r>
            <a:endParaRPr lang="en-US" sz="2200" dirty="0"/>
          </a:p>
          <a:p>
            <a:pPr>
              <a:buFont typeface="Arial" pitchFamily="34" charset="0"/>
              <a:buChar char="•"/>
            </a:pPr>
            <a:endParaRPr lang="en-US" sz="2200" dirty="0" smtClean="0"/>
          </a:p>
          <a:p>
            <a:pPr>
              <a:buFont typeface="Arial" pitchFamily="34" charset="0"/>
              <a:buChar char="•"/>
            </a:pPr>
            <a:r>
              <a:rPr lang="en-US" sz="2200" dirty="0" smtClean="0"/>
              <a:t>Apple believes that these members are responsible for “stealth campaigns” in which members will run for school offices under fiscal pedestals. Once elected their religious agenda emerges.</a:t>
            </a:r>
            <a:endParaRPr lang="en-US" sz="2200" dirty="0"/>
          </a:p>
          <a:p>
            <a:pPr>
              <a:buFont typeface="Arial" pitchFamily="34" charset="0"/>
              <a:buChar char="•"/>
            </a:pPr>
            <a:endParaRPr lang="en-US" sz="2800" dirty="0"/>
          </a:p>
          <a:p>
            <a:pPr>
              <a:buFont typeface="Arial" pitchFamily="34" charset="0"/>
              <a:buChar char="•"/>
            </a:pPr>
            <a:endParaRPr lang="en-US" sz="2800" dirty="0" smtClean="0"/>
          </a:p>
          <a:p>
            <a:pPr algn="ctr">
              <a:buFont typeface="Arial" pitchFamily="34" charset="0"/>
              <a:buChar char="•"/>
            </a:pPr>
            <a:endParaRPr lang="en-US" sz="2800" dirty="0"/>
          </a:p>
        </p:txBody>
      </p:sp>
      <p:pic>
        <p:nvPicPr>
          <p:cNvPr id="3074" name="Picture 2" descr="http://www.robertamsterdam.com/banzer010408.jpg"/>
          <p:cNvPicPr>
            <a:picLocks noChangeAspect="1" noChangeArrowheads="1"/>
          </p:cNvPicPr>
          <p:nvPr/>
        </p:nvPicPr>
        <p:blipFill>
          <a:blip r:embed="rId2" cstate="print"/>
          <a:srcRect/>
          <a:stretch>
            <a:fillRect/>
          </a:stretch>
        </p:blipFill>
        <p:spPr bwMode="auto">
          <a:xfrm>
            <a:off x="6400800" y="914400"/>
            <a:ext cx="2106549" cy="1447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1399032"/>
          </a:xfrm>
        </p:spPr>
        <p:txBody>
          <a:bodyPr/>
          <a:lstStyle/>
          <a:p>
            <a:r>
              <a:rPr lang="en-US" dirty="0" smtClean="0"/>
              <a:t>Conservative Modernization Movement</a:t>
            </a:r>
            <a:endParaRPr lang="en-US" dirty="0"/>
          </a:p>
        </p:txBody>
      </p:sp>
      <p:sp>
        <p:nvSpPr>
          <p:cNvPr id="3" name="TextBox 2"/>
          <p:cNvSpPr txBox="1"/>
          <p:nvPr/>
        </p:nvSpPr>
        <p:spPr>
          <a:xfrm>
            <a:off x="152400" y="1872020"/>
            <a:ext cx="8534400" cy="5909310"/>
          </a:xfrm>
          <a:prstGeom prst="rect">
            <a:avLst/>
          </a:prstGeom>
          <a:noFill/>
        </p:spPr>
        <p:txBody>
          <a:bodyPr wrap="square" rtlCol="0">
            <a:spAutoFit/>
          </a:bodyPr>
          <a:lstStyle/>
          <a:p>
            <a:r>
              <a:rPr lang="en-US" sz="3600" dirty="0" smtClean="0"/>
              <a:t>“Experts for Hire”:</a:t>
            </a:r>
            <a:endParaRPr lang="en-US" sz="2800" dirty="0" smtClean="0"/>
          </a:p>
          <a:p>
            <a:endParaRPr lang="en-US" sz="2200" dirty="0"/>
          </a:p>
          <a:p>
            <a:pPr>
              <a:buFont typeface="Arial" pitchFamily="34" charset="0"/>
              <a:buChar char="•"/>
            </a:pPr>
            <a:r>
              <a:rPr lang="en-US" sz="2200" dirty="0" smtClean="0"/>
              <a:t> Members may not necessarily agree with the other groups, and do not see themselves as having a political agenda.</a:t>
            </a:r>
          </a:p>
          <a:p>
            <a:pPr>
              <a:buFont typeface="Arial" pitchFamily="34" charset="0"/>
              <a:buChar char="•"/>
            </a:pPr>
            <a:endParaRPr lang="en-US" sz="2200" dirty="0" smtClean="0"/>
          </a:p>
          <a:p>
            <a:pPr>
              <a:buFont typeface="Arial" pitchFamily="34" charset="0"/>
              <a:buChar char="•"/>
            </a:pPr>
            <a:r>
              <a:rPr lang="en-US" sz="2200" dirty="0" smtClean="0"/>
              <a:t> Most members are professional, managerial citizens within the community.</a:t>
            </a:r>
          </a:p>
          <a:p>
            <a:pPr>
              <a:buFont typeface="Arial" pitchFamily="34" charset="0"/>
              <a:buChar char="•"/>
            </a:pPr>
            <a:endParaRPr lang="en-US" sz="2200" dirty="0" smtClean="0"/>
          </a:p>
          <a:p>
            <a:pPr>
              <a:buFont typeface="Arial" pitchFamily="34" charset="0"/>
              <a:buChar char="•"/>
            </a:pPr>
            <a:r>
              <a:rPr lang="en-US" sz="2200" dirty="0" smtClean="0"/>
              <a:t> States will hire them based on the defined expertise in the fields of cost-benefit analysis, management, technicality and efficiency.</a:t>
            </a:r>
          </a:p>
          <a:p>
            <a:pPr>
              <a:buFont typeface="Arial" pitchFamily="34" charset="0"/>
              <a:buChar char="•"/>
            </a:pPr>
            <a:endParaRPr lang="en-US" sz="2200" dirty="0" smtClean="0"/>
          </a:p>
          <a:p>
            <a:pPr>
              <a:buFont typeface="Arial" pitchFamily="34" charset="0"/>
              <a:buChar char="•"/>
            </a:pPr>
            <a:r>
              <a:rPr lang="en-US" sz="2200" dirty="0" smtClean="0"/>
              <a:t> This groups main focus is on </a:t>
            </a:r>
            <a:r>
              <a:rPr lang="en-US" sz="2200" dirty="0" err="1" smtClean="0"/>
              <a:t>managerialism</a:t>
            </a:r>
            <a:r>
              <a:rPr lang="en-US" sz="2200" dirty="0" smtClean="0"/>
              <a:t> rather than educational restoration.</a:t>
            </a:r>
            <a:endParaRPr lang="en-US" sz="2800" dirty="0"/>
          </a:p>
          <a:p>
            <a:pPr>
              <a:buFont typeface="Arial" pitchFamily="34" charset="0"/>
              <a:buChar char="•"/>
            </a:pPr>
            <a:endParaRPr lang="en-US" sz="2800" dirty="0" smtClean="0"/>
          </a:p>
          <a:p>
            <a:pPr algn="ctr">
              <a:buFont typeface="Arial" pitchFamily="34" charset="0"/>
              <a:buChar char="•"/>
            </a:pPr>
            <a:endParaRPr lang="en-US" sz="2800" dirty="0"/>
          </a:p>
        </p:txBody>
      </p:sp>
      <p:pic>
        <p:nvPicPr>
          <p:cNvPr id="2050" name="Picture 2" descr="http://bartik.files.wordpress.com/2009/05/nerd.jpg"/>
          <p:cNvPicPr>
            <a:picLocks noChangeAspect="1" noChangeArrowheads="1"/>
          </p:cNvPicPr>
          <p:nvPr/>
        </p:nvPicPr>
        <p:blipFill>
          <a:blip r:embed="rId2" cstate="print"/>
          <a:srcRect/>
          <a:stretch>
            <a:fillRect/>
          </a:stretch>
        </p:blipFill>
        <p:spPr bwMode="auto">
          <a:xfrm>
            <a:off x="6553200" y="1143000"/>
            <a:ext cx="2112676" cy="14319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229600" cy="1399032"/>
          </a:xfrm>
        </p:spPr>
        <p:txBody>
          <a:bodyPr/>
          <a:lstStyle/>
          <a:p>
            <a:r>
              <a:rPr lang="en-US" dirty="0" smtClean="0"/>
              <a:t>Apple’s Suggestions for the Educational Future.</a:t>
            </a:r>
            <a:endParaRPr lang="en-US" dirty="0"/>
          </a:p>
        </p:txBody>
      </p:sp>
      <p:sp>
        <p:nvSpPr>
          <p:cNvPr id="3" name="TextBox 2"/>
          <p:cNvSpPr txBox="1"/>
          <p:nvPr/>
        </p:nvSpPr>
        <p:spPr>
          <a:xfrm>
            <a:off x="304800" y="2133600"/>
            <a:ext cx="8534400" cy="3416320"/>
          </a:xfrm>
          <a:prstGeom prst="rect">
            <a:avLst/>
          </a:prstGeom>
          <a:noFill/>
        </p:spPr>
        <p:txBody>
          <a:bodyPr wrap="square" rtlCol="0">
            <a:spAutoFit/>
          </a:bodyPr>
          <a:lstStyle/>
          <a:p>
            <a:r>
              <a:rPr lang="en-US" sz="3200" dirty="0" smtClean="0"/>
              <a:t>Apple believes that there needs to be “obvious” redirection. This can only be achieved by new coalitions emerging and combating the falsities and dangers that will occur if the movement continues.  </a:t>
            </a:r>
            <a:endParaRPr lang="en-US" sz="3200" dirty="0"/>
          </a:p>
          <a:p>
            <a:pPr>
              <a:buFont typeface="Arial" pitchFamily="34" charset="0"/>
              <a:buChar char="•"/>
            </a:pPr>
            <a:endParaRPr lang="en-US" sz="2800" dirty="0" smtClean="0"/>
          </a:p>
          <a:p>
            <a:pPr algn="ctr">
              <a:buFont typeface="Arial" pitchFamily="34" charset="0"/>
              <a:buChar char="•"/>
            </a:pPr>
            <a:endParaRPr lang="en-US" sz="2800" dirty="0"/>
          </a:p>
        </p:txBody>
      </p:sp>
      <p:pic>
        <p:nvPicPr>
          <p:cNvPr id="22532" name="Picture 4" descr="http://www.hppinc.org/_uls/page_tree/header_left_coalitions.jpg"/>
          <p:cNvPicPr>
            <a:picLocks noChangeAspect="1" noChangeArrowheads="1"/>
          </p:cNvPicPr>
          <p:nvPr/>
        </p:nvPicPr>
        <p:blipFill>
          <a:blip r:embed="rId2" cstate="print"/>
          <a:srcRect/>
          <a:stretch>
            <a:fillRect/>
          </a:stretch>
        </p:blipFill>
        <p:spPr bwMode="auto">
          <a:xfrm>
            <a:off x="2057400" y="4800600"/>
            <a:ext cx="5562600" cy="17145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180</TotalTime>
  <Words>626</Words>
  <Application>Microsoft Office PowerPoint</Application>
  <PresentationFormat>On-screen Show (4:3)</PresentationFormat>
  <Paragraphs>88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Slide 1</vt:lpstr>
      <vt:lpstr>BACKGROUND</vt:lpstr>
      <vt:lpstr>Professional Interest</vt:lpstr>
      <vt:lpstr>Conservative Modernization Movement</vt:lpstr>
      <vt:lpstr>Conservative Modernization Movement</vt:lpstr>
      <vt:lpstr>Conservative Modernization Movement</vt:lpstr>
      <vt:lpstr>Conservative Modernization Movement</vt:lpstr>
      <vt:lpstr>Conservative Modernization Movement</vt:lpstr>
      <vt:lpstr>Apple’s Suggestions for the Educational Future.</vt:lpstr>
      <vt:lpstr>Professional Works Apple sheds additional light on his concerns with the future of education, and how it can be healed with the following reads:</vt:lpstr>
      <vt:lpstr>References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11</cp:revision>
  <dcterms:created xsi:type="dcterms:W3CDTF">2010-01-31T20:36:11Z</dcterms:created>
  <dcterms:modified xsi:type="dcterms:W3CDTF">2010-02-01T03:56:44Z</dcterms:modified>
</cp:coreProperties>
</file>